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485" r:id="rId1"/>
  </p:sldMasterIdLst>
  <p:notesMasterIdLst>
    <p:notesMasterId r:id="rId44"/>
  </p:notesMasterIdLst>
  <p:sldIdLst>
    <p:sldId id="256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27" r:id="rId12"/>
    <p:sldId id="303" r:id="rId13"/>
    <p:sldId id="267" r:id="rId14"/>
    <p:sldId id="266" r:id="rId15"/>
    <p:sldId id="305" r:id="rId16"/>
    <p:sldId id="306" r:id="rId17"/>
    <p:sldId id="268" r:id="rId18"/>
    <p:sldId id="269" r:id="rId19"/>
    <p:sldId id="270" r:id="rId20"/>
    <p:sldId id="272" r:id="rId21"/>
    <p:sldId id="307" r:id="rId22"/>
    <p:sldId id="284" r:id="rId23"/>
    <p:sldId id="286" r:id="rId24"/>
    <p:sldId id="309" r:id="rId25"/>
    <p:sldId id="308" r:id="rId26"/>
    <p:sldId id="310" r:id="rId27"/>
    <p:sldId id="311" r:id="rId28"/>
    <p:sldId id="312" r:id="rId29"/>
    <p:sldId id="314" r:id="rId30"/>
    <p:sldId id="326" r:id="rId31"/>
    <p:sldId id="313" r:id="rId32"/>
    <p:sldId id="315" r:id="rId33"/>
    <p:sldId id="319" r:id="rId34"/>
    <p:sldId id="318" r:id="rId35"/>
    <p:sldId id="317" r:id="rId36"/>
    <p:sldId id="291" r:id="rId37"/>
    <p:sldId id="321" r:id="rId38"/>
    <p:sldId id="320" r:id="rId39"/>
    <p:sldId id="322" r:id="rId40"/>
    <p:sldId id="323" r:id="rId41"/>
    <p:sldId id="324" r:id="rId42"/>
    <p:sldId id="325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asa" initials="M" lastIdx="3" clrIdx="0">
    <p:extLst>
      <p:ext uri="{19B8F6BF-5375-455C-9EA6-DF929625EA0E}">
        <p15:presenceInfo xmlns:p15="http://schemas.microsoft.com/office/powerpoint/2012/main" userId="Manas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6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1E6E3E-2F64-46D1-987E-6A306924621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2214A8A3-AC56-4E55-9A18-24F111347203}">
      <dgm:prSet phldrT="[Text]"/>
      <dgm:spPr/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Trajectory Preprocessing</a:t>
          </a:r>
          <a:endParaRPr lang="en-US" dirty="0">
            <a:latin typeface="Baskerville Old Face" panose="02020602080505020303" pitchFamily="18" charset="0"/>
          </a:endParaRPr>
        </a:p>
      </dgm:t>
    </dgm:pt>
    <dgm:pt modelId="{CB57F3DB-D33C-4EC4-B694-5B0D666B8FC0}" type="parTrans" cxnId="{D0594CFB-FD03-4CE7-AC9E-8B10AA4EDE01}">
      <dgm:prSet/>
      <dgm:spPr/>
      <dgm:t>
        <a:bodyPr/>
        <a:lstStyle/>
        <a:p>
          <a:endParaRPr lang="en-US"/>
        </a:p>
      </dgm:t>
    </dgm:pt>
    <dgm:pt modelId="{31E20B85-D222-48DF-947D-E75BAA351EC4}" type="sibTrans" cxnId="{D0594CFB-FD03-4CE7-AC9E-8B10AA4EDE01}">
      <dgm:prSet/>
      <dgm:spPr/>
      <dgm:t>
        <a:bodyPr/>
        <a:lstStyle/>
        <a:p>
          <a:endParaRPr lang="en-US"/>
        </a:p>
      </dgm:t>
    </dgm:pt>
    <dgm:pt modelId="{95A02B06-AC6A-46B3-AA9B-8D01A4270CAA}">
      <dgm:prSet phldrT="[Text]"/>
      <dgm:spPr/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Trajectory Similarity Analysis</a:t>
          </a:r>
          <a:endParaRPr lang="en-US" dirty="0">
            <a:latin typeface="Baskerville Old Face" panose="02020602080505020303" pitchFamily="18" charset="0"/>
          </a:endParaRPr>
        </a:p>
      </dgm:t>
    </dgm:pt>
    <dgm:pt modelId="{391747EC-D315-4BD1-97E3-6FFE00EF61BD}" type="parTrans" cxnId="{EE28126A-22E4-4102-90D2-A2CE99AC97BE}">
      <dgm:prSet/>
      <dgm:spPr/>
      <dgm:t>
        <a:bodyPr/>
        <a:lstStyle/>
        <a:p>
          <a:endParaRPr lang="en-US"/>
        </a:p>
      </dgm:t>
    </dgm:pt>
    <dgm:pt modelId="{63502C27-F272-4158-98CA-ADE70D6346E8}" type="sibTrans" cxnId="{EE28126A-22E4-4102-90D2-A2CE99AC97BE}">
      <dgm:prSet/>
      <dgm:spPr/>
      <dgm:t>
        <a:bodyPr/>
        <a:lstStyle/>
        <a:p>
          <a:endParaRPr lang="en-US"/>
        </a:p>
      </dgm:t>
    </dgm:pt>
    <dgm:pt modelId="{FCFCC96B-2FB2-49B3-8B81-7DB6E5B16207}">
      <dgm:prSet phldrT="[Text]"/>
      <dgm:spPr/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Trajectory Clustering</a:t>
          </a:r>
          <a:endParaRPr lang="en-US" dirty="0">
            <a:latin typeface="Baskerville Old Face" panose="02020602080505020303" pitchFamily="18" charset="0"/>
          </a:endParaRPr>
        </a:p>
      </dgm:t>
    </dgm:pt>
    <dgm:pt modelId="{80A706C0-AF40-41B7-A139-36D7BB9FA8E9}" type="parTrans" cxnId="{E16CE43F-3AA9-46B5-95ED-43FF8B4900BC}">
      <dgm:prSet/>
      <dgm:spPr/>
      <dgm:t>
        <a:bodyPr/>
        <a:lstStyle/>
        <a:p>
          <a:endParaRPr lang="en-US"/>
        </a:p>
      </dgm:t>
    </dgm:pt>
    <dgm:pt modelId="{76041A09-50D4-4E96-A532-D5C43A58CED1}" type="sibTrans" cxnId="{E16CE43F-3AA9-46B5-95ED-43FF8B4900BC}">
      <dgm:prSet/>
      <dgm:spPr/>
      <dgm:t>
        <a:bodyPr/>
        <a:lstStyle/>
        <a:p>
          <a:endParaRPr lang="en-US"/>
        </a:p>
      </dgm:t>
    </dgm:pt>
    <dgm:pt modelId="{88774ADE-E5B7-4EF6-BC74-F256E06FD8B3}">
      <dgm:prSet phldrT="[Text]"/>
      <dgm:spPr/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Trajectory Summarization</a:t>
          </a:r>
          <a:endParaRPr lang="en-US" dirty="0">
            <a:latin typeface="Baskerville Old Face" panose="02020602080505020303" pitchFamily="18" charset="0"/>
          </a:endParaRPr>
        </a:p>
      </dgm:t>
    </dgm:pt>
    <dgm:pt modelId="{F18AEE7B-4572-4379-96A4-37E99AED301A}" type="parTrans" cxnId="{5989BCF1-5193-4EF7-9C05-323B3E7EC7D1}">
      <dgm:prSet/>
      <dgm:spPr/>
      <dgm:t>
        <a:bodyPr/>
        <a:lstStyle/>
        <a:p>
          <a:endParaRPr lang="en-US"/>
        </a:p>
      </dgm:t>
    </dgm:pt>
    <dgm:pt modelId="{7881F8A9-3555-4BCD-B4AB-EA37B92DDF8D}" type="sibTrans" cxnId="{5989BCF1-5193-4EF7-9C05-323B3E7EC7D1}">
      <dgm:prSet/>
      <dgm:spPr/>
      <dgm:t>
        <a:bodyPr/>
        <a:lstStyle/>
        <a:p>
          <a:endParaRPr lang="en-US"/>
        </a:p>
      </dgm:t>
    </dgm:pt>
    <dgm:pt modelId="{A8FC1940-237D-4F71-AF9E-F61093799ED1}">
      <dgm:prSet phldrT="[Text]"/>
      <dgm:spPr/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Applications of Mobility Summary</a:t>
          </a:r>
          <a:endParaRPr lang="en-US" dirty="0">
            <a:latin typeface="Baskerville Old Face" panose="02020602080505020303" pitchFamily="18" charset="0"/>
          </a:endParaRPr>
        </a:p>
      </dgm:t>
    </dgm:pt>
    <dgm:pt modelId="{2D1A8555-544E-4052-91B5-2EF5805678EE}" type="parTrans" cxnId="{DF8B2528-3C3E-4EB5-9A3A-48C4405E521F}">
      <dgm:prSet/>
      <dgm:spPr/>
      <dgm:t>
        <a:bodyPr/>
        <a:lstStyle/>
        <a:p>
          <a:endParaRPr lang="en-US"/>
        </a:p>
      </dgm:t>
    </dgm:pt>
    <dgm:pt modelId="{1D1904DC-0F49-4A36-9F88-94C62505EC07}" type="sibTrans" cxnId="{DF8B2528-3C3E-4EB5-9A3A-48C4405E521F}">
      <dgm:prSet/>
      <dgm:spPr/>
      <dgm:t>
        <a:bodyPr/>
        <a:lstStyle/>
        <a:p>
          <a:endParaRPr lang="en-US"/>
        </a:p>
      </dgm:t>
    </dgm:pt>
    <dgm:pt modelId="{BB44A398-CA17-4D7A-84A8-A2E047801DAD}" type="pres">
      <dgm:prSet presAssocID="{0F1E6E3E-2F64-46D1-987E-6A306924621F}" presName="CompostProcess" presStyleCnt="0">
        <dgm:presLayoutVars>
          <dgm:dir/>
          <dgm:resizeHandles val="exact"/>
        </dgm:presLayoutVars>
      </dgm:prSet>
      <dgm:spPr/>
    </dgm:pt>
    <dgm:pt modelId="{5F5ED71C-D7B5-40D6-B23B-C4DBDE57EB8F}" type="pres">
      <dgm:prSet presAssocID="{0F1E6E3E-2F64-46D1-987E-6A306924621F}" presName="arrow" presStyleLbl="bgShp" presStyleIdx="0" presStyleCnt="1"/>
      <dgm:spPr/>
    </dgm:pt>
    <dgm:pt modelId="{931EE59A-6102-4C3D-8F60-8783DAE83384}" type="pres">
      <dgm:prSet presAssocID="{0F1E6E3E-2F64-46D1-987E-6A306924621F}" presName="linearProcess" presStyleCnt="0"/>
      <dgm:spPr/>
    </dgm:pt>
    <dgm:pt modelId="{A8623F8D-FDA0-40AE-9F3C-3265B8990BD4}" type="pres">
      <dgm:prSet presAssocID="{2214A8A3-AC56-4E55-9A18-24F111347203}" presName="textNode" presStyleLbl="node1" presStyleIdx="0" presStyleCnt="5">
        <dgm:presLayoutVars>
          <dgm:bulletEnabled val="1"/>
        </dgm:presLayoutVars>
      </dgm:prSet>
      <dgm:spPr/>
    </dgm:pt>
    <dgm:pt modelId="{323525B6-AC1D-443D-B719-6F663CC599E8}" type="pres">
      <dgm:prSet presAssocID="{31E20B85-D222-48DF-947D-E75BAA351EC4}" presName="sibTrans" presStyleCnt="0"/>
      <dgm:spPr/>
    </dgm:pt>
    <dgm:pt modelId="{E2F41EBF-A3F4-42F2-B3BD-BAA1A8EAE101}" type="pres">
      <dgm:prSet presAssocID="{95A02B06-AC6A-46B3-AA9B-8D01A4270CAA}" presName="textNode" presStyleLbl="node1" presStyleIdx="1" presStyleCnt="5">
        <dgm:presLayoutVars>
          <dgm:bulletEnabled val="1"/>
        </dgm:presLayoutVars>
      </dgm:prSet>
      <dgm:spPr/>
    </dgm:pt>
    <dgm:pt modelId="{3FDCBEA6-72EB-4994-942F-6F8835AA6A8A}" type="pres">
      <dgm:prSet presAssocID="{63502C27-F272-4158-98CA-ADE70D6346E8}" presName="sibTrans" presStyleCnt="0"/>
      <dgm:spPr/>
    </dgm:pt>
    <dgm:pt modelId="{91316B1D-5F6A-42DB-B157-8AD99C1955D6}" type="pres">
      <dgm:prSet presAssocID="{FCFCC96B-2FB2-49B3-8B81-7DB6E5B16207}" presName="textNode" presStyleLbl="node1" presStyleIdx="2" presStyleCnt="5">
        <dgm:presLayoutVars>
          <dgm:bulletEnabled val="1"/>
        </dgm:presLayoutVars>
      </dgm:prSet>
      <dgm:spPr/>
    </dgm:pt>
    <dgm:pt modelId="{2B2B244D-2958-4D16-9796-DBEB1551715C}" type="pres">
      <dgm:prSet presAssocID="{76041A09-50D4-4E96-A532-D5C43A58CED1}" presName="sibTrans" presStyleCnt="0"/>
      <dgm:spPr/>
    </dgm:pt>
    <dgm:pt modelId="{85D8ED7A-EF30-4592-A98C-B164628217BB}" type="pres">
      <dgm:prSet presAssocID="{88774ADE-E5B7-4EF6-BC74-F256E06FD8B3}" presName="textNode" presStyleLbl="node1" presStyleIdx="3" presStyleCnt="5">
        <dgm:presLayoutVars>
          <dgm:bulletEnabled val="1"/>
        </dgm:presLayoutVars>
      </dgm:prSet>
      <dgm:spPr/>
    </dgm:pt>
    <dgm:pt modelId="{AE13A713-A593-434C-9047-A82CBF5841E3}" type="pres">
      <dgm:prSet presAssocID="{7881F8A9-3555-4BCD-B4AB-EA37B92DDF8D}" presName="sibTrans" presStyleCnt="0"/>
      <dgm:spPr/>
    </dgm:pt>
    <dgm:pt modelId="{D7F5A8D0-2DE1-44D0-AB6E-A7FA7E4A8441}" type="pres">
      <dgm:prSet presAssocID="{A8FC1940-237D-4F71-AF9E-F61093799ED1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1BECF3CA-12A1-40D0-843B-AEEC27CA994F}" type="presOf" srcId="{2214A8A3-AC56-4E55-9A18-24F111347203}" destId="{A8623F8D-FDA0-40AE-9F3C-3265B8990BD4}" srcOrd="0" destOrd="0" presId="urn:microsoft.com/office/officeart/2005/8/layout/hProcess9"/>
    <dgm:cxn modelId="{E16CE43F-3AA9-46B5-95ED-43FF8B4900BC}" srcId="{0F1E6E3E-2F64-46D1-987E-6A306924621F}" destId="{FCFCC96B-2FB2-49B3-8B81-7DB6E5B16207}" srcOrd="2" destOrd="0" parTransId="{80A706C0-AF40-41B7-A139-36D7BB9FA8E9}" sibTransId="{76041A09-50D4-4E96-A532-D5C43A58CED1}"/>
    <dgm:cxn modelId="{EE28126A-22E4-4102-90D2-A2CE99AC97BE}" srcId="{0F1E6E3E-2F64-46D1-987E-6A306924621F}" destId="{95A02B06-AC6A-46B3-AA9B-8D01A4270CAA}" srcOrd="1" destOrd="0" parTransId="{391747EC-D315-4BD1-97E3-6FFE00EF61BD}" sibTransId="{63502C27-F272-4158-98CA-ADE70D6346E8}"/>
    <dgm:cxn modelId="{17ACE6C2-1986-407A-ABED-D851EA7712E8}" type="presOf" srcId="{0F1E6E3E-2F64-46D1-987E-6A306924621F}" destId="{BB44A398-CA17-4D7A-84A8-A2E047801DAD}" srcOrd="0" destOrd="0" presId="urn:microsoft.com/office/officeart/2005/8/layout/hProcess9"/>
    <dgm:cxn modelId="{AB7DF105-D69F-4171-ADDE-D54C0400BC13}" type="presOf" srcId="{88774ADE-E5B7-4EF6-BC74-F256E06FD8B3}" destId="{85D8ED7A-EF30-4592-A98C-B164628217BB}" srcOrd="0" destOrd="0" presId="urn:microsoft.com/office/officeart/2005/8/layout/hProcess9"/>
    <dgm:cxn modelId="{5989BCF1-5193-4EF7-9C05-323B3E7EC7D1}" srcId="{0F1E6E3E-2F64-46D1-987E-6A306924621F}" destId="{88774ADE-E5B7-4EF6-BC74-F256E06FD8B3}" srcOrd="3" destOrd="0" parTransId="{F18AEE7B-4572-4379-96A4-37E99AED301A}" sibTransId="{7881F8A9-3555-4BCD-B4AB-EA37B92DDF8D}"/>
    <dgm:cxn modelId="{DF8B2528-3C3E-4EB5-9A3A-48C4405E521F}" srcId="{0F1E6E3E-2F64-46D1-987E-6A306924621F}" destId="{A8FC1940-237D-4F71-AF9E-F61093799ED1}" srcOrd="4" destOrd="0" parTransId="{2D1A8555-544E-4052-91B5-2EF5805678EE}" sibTransId="{1D1904DC-0F49-4A36-9F88-94C62505EC07}"/>
    <dgm:cxn modelId="{B7BADB71-5693-4345-A50A-9242140AB268}" type="presOf" srcId="{95A02B06-AC6A-46B3-AA9B-8D01A4270CAA}" destId="{E2F41EBF-A3F4-42F2-B3BD-BAA1A8EAE101}" srcOrd="0" destOrd="0" presId="urn:microsoft.com/office/officeart/2005/8/layout/hProcess9"/>
    <dgm:cxn modelId="{D0594CFB-FD03-4CE7-AC9E-8B10AA4EDE01}" srcId="{0F1E6E3E-2F64-46D1-987E-6A306924621F}" destId="{2214A8A3-AC56-4E55-9A18-24F111347203}" srcOrd="0" destOrd="0" parTransId="{CB57F3DB-D33C-4EC4-B694-5B0D666B8FC0}" sibTransId="{31E20B85-D222-48DF-947D-E75BAA351EC4}"/>
    <dgm:cxn modelId="{94B5A6F0-A0DE-4823-8F0E-6A3537B44154}" type="presOf" srcId="{A8FC1940-237D-4F71-AF9E-F61093799ED1}" destId="{D7F5A8D0-2DE1-44D0-AB6E-A7FA7E4A8441}" srcOrd="0" destOrd="0" presId="urn:microsoft.com/office/officeart/2005/8/layout/hProcess9"/>
    <dgm:cxn modelId="{0352BDFA-72DD-42E3-9DB6-9D41E8E5B9F4}" type="presOf" srcId="{FCFCC96B-2FB2-49B3-8B81-7DB6E5B16207}" destId="{91316B1D-5F6A-42DB-B157-8AD99C1955D6}" srcOrd="0" destOrd="0" presId="urn:microsoft.com/office/officeart/2005/8/layout/hProcess9"/>
    <dgm:cxn modelId="{EADCB2F0-5E1A-4AA5-8CE5-E62643CA7939}" type="presParOf" srcId="{BB44A398-CA17-4D7A-84A8-A2E047801DAD}" destId="{5F5ED71C-D7B5-40D6-B23B-C4DBDE57EB8F}" srcOrd="0" destOrd="0" presId="urn:microsoft.com/office/officeart/2005/8/layout/hProcess9"/>
    <dgm:cxn modelId="{533A9188-E45A-4E58-A09B-4EE09215F3AA}" type="presParOf" srcId="{BB44A398-CA17-4D7A-84A8-A2E047801DAD}" destId="{931EE59A-6102-4C3D-8F60-8783DAE83384}" srcOrd="1" destOrd="0" presId="urn:microsoft.com/office/officeart/2005/8/layout/hProcess9"/>
    <dgm:cxn modelId="{BBEB69B5-C1C9-4C05-93A4-1EC74E8CB7B6}" type="presParOf" srcId="{931EE59A-6102-4C3D-8F60-8783DAE83384}" destId="{A8623F8D-FDA0-40AE-9F3C-3265B8990BD4}" srcOrd="0" destOrd="0" presId="urn:microsoft.com/office/officeart/2005/8/layout/hProcess9"/>
    <dgm:cxn modelId="{9357CB82-A34A-4873-B463-275CC62F8CB1}" type="presParOf" srcId="{931EE59A-6102-4C3D-8F60-8783DAE83384}" destId="{323525B6-AC1D-443D-B719-6F663CC599E8}" srcOrd="1" destOrd="0" presId="urn:microsoft.com/office/officeart/2005/8/layout/hProcess9"/>
    <dgm:cxn modelId="{3A1D63AF-83F3-4BA7-9CF5-F6B1197678EC}" type="presParOf" srcId="{931EE59A-6102-4C3D-8F60-8783DAE83384}" destId="{E2F41EBF-A3F4-42F2-B3BD-BAA1A8EAE101}" srcOrd="2" destOrd="0" presId="urn:microsoft.com/office/officeart/2005/8/layout/hProcess9"/>
    <dgm:cxn modelId="{92865032-EAD3-4EF5-83AD-60012E54FF16}" type="presParOf" srcId="{931EE59A-6102-4C3D-8F60-8783DAE83384}" destId="{3FDCBEA6-72EB-4994-942F-6F8835AA6A8A}" srcOrd="3" destOrd="0" presId="urn:microsoft.com/office/officeart/2005/8/layout/hProcess9"/>
    <dgm:cxn modelId="{2D8AB9D4-20DE-438D-8EA6-58D3710C9F6C}" type="presParOf" srcId="{931EE59A-6102-4C3D-8F60-8783DAE83384}" destId="{91316B1D-5F6A-42DB-B157-8AD99C1955D6}" srcOrd="4" destOrd="0" presId="urn:microsoft.com/office/officeart/2005/8/layout/hProcess9"/>
    <dgm:cxn modelId="{7F032415-BF72-4A3B-8CA3-2F82D2378B7D}" type="presParOf" srcId="{931EE59A-6102-4C3D-8F60-8783DAE83384}" destId="{2B2B244D-2958-4D16-9796-DBEB1551715C}" srcOrd="5" destOrd="0" presId="urn:microsoft.com/office/officeart/2005/8/layout/hProcess9"/>
    <dgm:cxn modelId="{2A4545F2-ADB9-4825-AAA9-D4E05371FA53}" type="presParOf" srcId="{931EE59A-6102-4C3D-8F60-8783DAE83384}" destId="{85D8ED7A-EF30-4592-A98C-B164628217BB}" srcOrd="6" destOrd="0" presId="urn:microsoft.com/office/officeart/2005/8/layout/hProcess9"/>
    <dgm:cxn modelId="{9EB1EDA6-F1A8-4855-BD01-4AF74F0A1FBA}" type="presParOf" srcId="{931EE59A-6102-4C3D-8F60-8783DAE83384}" destId="{AE13A713-A593-434C-9047-A82CBF5841E3}" srcOrd="7" destOrd="0" presId="urn:microsoft.com/office/officeart/2005/8/layout/hProcess9"/>
    <dgm:cxn modelId="{5D2997F9-3F57-4E89-8D51-6AB649B7996B}" type="presParOf" srcId="{931EE59A-6102-4C3D-8F60-8783DAE83384}" destId="{D7F5A8D0-2DE1-44D0-AB6E-A7FA7E4A8441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1E6E3E-2F64-46D1-987E-6A306924621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2214A8A3-AC56-4E55-9A18-24F111347203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Trajectory Preprocessing</a:t>
          </a:r>
          <a:endParaRPr lang="en-US" dirty="0">
            <a:latin typeface="Baskerville Old Face" panose="02020602080505020303" pitchFamily="18" charset="0"/>
          </a:endParaRPr>
        </a:p>
      </dgm:t>
    </dgm:pt>
    <dgm:pt modelId="{CB57F3DB-D33C-4EC4-B694-5B0D666B8FC0}" type="parTrans" cxnId="{D0594CFB-FD03-4CE7-AC9E-8B10AA4EDE01}">
      <dgm:prSet/>
      <dgm:spPr/>
      <dgm:t>
        <a:bodyPr/>
        <a:lstStyle/>
        <a:p>
          <a:endParaRPr lang="en-US"/>
        </a:p>
      </dgm:t>
    </dgm:pt>
    <dgm:pt modelId="{31E20B85-D222-48DF-947D-E75BAA351EC4}" type="sibTrans" cxnId="{D0594CFB-FD03-4CE7-AC9E-8B10AA4EDE01}">
      <dgm:prSet/>
      <dgm:spPr/>
      <dgm:t>
        <a:bodyPr/>
        <a:lstStyle/>
        <a:p>
          <a:endParaRPr lang="en-US"/>
        </a:p>
      </dgm:t>
    </dgm:pt>
    <dgm:pt modelId="{95A02B06-AC6A-46B3-AA9B-8D01A4270CAA}">
      <dgm:prSet phldrT="[Text]"/>
      <dgm:spPr/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Trajectory Similarity Analysis</a:t>
          </a:r>
          <a:endParaRPr lang="en-US" dirty="0">
            <a:latin typeface="Baskerville Old Face" panose="02020602080505020303" pitchFamily="18" charset="0"/>
          </a:endParaRPr>
        </a:p>
      </dgm:t>
    </dgm:pt>
    <dgm:pt modelId="{391747EC-D315-4BD1-97E3-6FFE00EF61BD}" type="parTrans" cxnId="{EE28126A-22E4-4102-90D2-A2CE99AC97BE}">
      <dgm:prSet/>
      <dgm:spPr/>
      <dgm:t>
        <a:bodyPr/>
        <a:lstStyle/>
        <a:p>
          <a:endParaRPr lang="en-US"/>
        </a:p>
      </dgm:t>
    </dgm:pt>
    <dgm:pt modelId="{63502C27-F272-4158-98CA-ADE70D6346E8}" type="sibTrans" cxnId="{EE28126A-22E4-4102-90D2-A2CE99AC97BE}">
      <dgm:prSet/>
      <dgm:spPr/>
      <dgm:t>
        <a:bodyPr/>
        <a:lstStyle/>
        <a:p>
          <a:endParaRPr lang="en-US"/>
        </a:p>
      </dgm:t>
    </dgm:pt>
    <dgm:pt modelId="{FCFCC96B-2FB2-49B3-8B81-7DB6E5B16207}">
      <dgm:prSet phldrT="[Text]"/>
      <dgm:spPr/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Trajectory Clustering</a:t>
          </a:r>
          <a:endParaRPr lang="en-US" dirty="0">
            <a:latin typeface="Baskerville Old Face" panose="02020602080505020303" pitchFamily="18" charset="0"/>
          </a:endParaRPr>
        </a:p>
      </dgm:t>
    </dgm:pt>
    <dgm:pt modelId="{80A706C0-AF40-41B7-A139-36D7BB9FA8E9}" type="parTrans" cxnId="{E16CE43F-3AA9-46B5-95ED-43FF8B4900BC}">
      <dgm:prSet/>
      <dgm:spPr/>
      <dgm:t>
        <a:bodyPr/>
        <a:lstStyle/>
        <a:p>
          <a:endParaRPr lang="en-US"/>
        </a:p>
      </dgm:t>
    </dgm:pt>
    <dgm:pt modelId="{76041A09-50D4-4E96-A532-D5C43A58CED1}" type="sibTrans" cxnId="{E16CE43F-3AA9-46B5-95ED-43FF8B4900BC}">
      <dgm:prSet/>
      <dgm:spPr/>
      <dgm:t>
        <a:bodyPr/>
        <a:lstStyle/>
        <a:p>
          <a:endParaRPr lang="en-US"/>
        </a:p>
      </dgm:t>
    </dgm:pt>
    <dgm:pt modelId="{88774ADE-E5B7-4EF6-BC74-F256E06FD8B3}">
      <dgm:prSet phldrT="[Text]"/>
      <dgm:spPr/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Trajectory Summarization</a:t>
          </a:r>
          <a:endParaRPr lang="en-US" dirty="0">
            <a:latin typeface="Baskerville Old Face" panose="02020602080505020303" pitchFamily="18" charset="0"/>
          </a:endParaRPr>
        </a:p>
      </dgm:t>
    </dgm:pt>
    <dgm:pt modelId="{F18AEE7B-4572-4379-96A4-37E99AED301A}" type="parTrans" cxnId="{5989BCF1-5193-4EF7-9C05-323B3E7EC7D1}">
      <dgm:prSet/>
      <dgm:spPr/>
      <dgm:t>
        <a:bodyPr/>
        <a:lstStyle/>
        <a:p>
          <a:endParaRPr lang="en-US"/>
        </a:p>
      </dgm:t>
    </dgm:pt>
    <dgm:pt modelId="{7881F8A9-3555-4BCD-B4AB-EA37B92DDF8D}" type="sibTrans" cxnId="{5989BCF1-5193-4EF7-9C05-323B3E7EC7D1}">
      <dgm:prSet/>
      <dgm:spPr/>
      <dgm:t>
        <a:bodyPr/>
        <a:lstStyle/>
        <a:p>
          <a:endParaRPr lang="en-US"/>
        </a:p>
      </dgm:t>
    </dgm:pt>
    <dgm:pt modelId="{A8FC1940-237D-4F71-AF9E-F61093799ED1}">
      <dgm:prSet phldrT="[Text]"/>
      <dgm:spPr/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Applications of Mobility Summary</a:t>
          </a:r>
          <a:endParaRPr lang="en-US" dirty="0">
            <a:latin typeface="Baskerville Old Face" panose="02020602080505020303" pitchFamily="18" charset="0"/>
          </a:endParaRPr>
        </a:p>
      </dgm:t>
    </dgm:pt>
    <dgm:pt modelId="{2D1A8555-544E-4052-91B5-2EF5805678EE}" type="parTrans" cxnId="{DF8B2528-3C3E-4EB5-9A3A-48C4405E521F}">
      <dgm:prSet/>
      <dgm:spPr/>
      <dgm:t>
        <a:bodyPr/>
        <a:lstStyle/>
        <a:p>
          <a:endParaRPr lang="en-US"/>
        </a:p>
      </dgm:t>
    </dgm:pt>
    <dgm:pt modelId="{1D1904DC-0F49-4A36-9F88-94C62505EC07}" type="sibTrans" cxnId="{DF8B2528-3C3E-4EB5-9A3A-48C4405E521F}">
      <dgm:prSet/>
      <dgm:spPr/>
      <dgm:t>
        <a:bodyPr/>
        <a:lstStyle/>
        <a:p>
          <a:endParaRPr lang="en-US"/>
        </a:p>
      </dgm:t>
    </dgm:pt>
    <dgm:pt modelId="{BB44A398-CA17-4D7A-84A8-A2E047801DAD}" type="pres">
      <dgm:prSet presAssocID="{0F1E6E3E-2F64-46D1-987E-6A306924621F}" presName="CompostProcess" presStyleCnt="0">
        <dgm:presLayoutVars>
          <dgm:dir/>
          <dgm:resizeHandles val="exact"/>
        </dgm:presLayoutVars>
      </dgm:prSet>
      <dgm:spPr/>
    </dgm:pt>
    <dgm:pt modelId="{5F5ED71C-D7B5-40D6-B23B-C4DBDE57EB8F}" type="pres">
      <dgm:prSet presAssocID="{0F1E6E3E-2F64-46D1-987E-6A306924621F}" presName="arrow" presStyleLbl="bgShp" presStyleIdx="0" presStyleCnt="1"/>
      <dgm:spPr/>
    </dgm:pt>
    <dgm:pt modelId="{931EE59A-6102-4C3D-8F60-8783DAE83384}" type="pres">
      <dgm:prSet presAssocID="{0F1E6E3E-2F64-46D1-987E-6A306924621F}" presName="linearProcess" presStyleCnt="0"/>
      <dgm:spPr/>
    </dgm:pt>
    <dgm:pt modelId="{A8623F8D-FDA0-40AE-9F3C-3265B8990BD4}" type="pres">
      <dgm:prSet presAssocID="{2214A8A3-AC56-4E55-9A18-24F111347203}" presName="textNode" presStyleLbl="node1" presStyleIdx="0" presStyleCnt="5">
        <dgm:presLayoutVars>
          <dgm:bulletEnabled val="1"/>
        </dgm:presLayoutVars>
      </dgm:prSet>
      <dgm:spPr/>
    </dgm:pt>
    <dgm:pt modelId="{323525B6-AC1D-443D-B719-6F663CC599E8}" type="pres">
      <dgm:prSet presAssocID="{31E20B85-D222-48DF-947D-E75BAA351EC4}" presName="sibTrans" presStyleCnt="0"/>
      <dgm:spPr/>
    </dgm:pt>
    <dgm:pt modelId="{E2F41EBF-A3F4-42F2-B3BD-BAA1A8EAE101}" type="pres">
      <dgm:prSet presAssocID="{95A02B06-AC6A-46B3-AA9B-8D01A4270CAA}" presName="textNode" presStyleLbl="node1" presStyleIdx="1" presStyleCnt="5">
        <dgm:presLayoutVars>
          <dgm:bulletEnabled val="1"/>
        </dgm:presLayoutVars>
      </dgm:prSet>
      <dgm:spPr/>
    </dgm:pt>
    <dgm:pt modelId="{3FDCBEA6-72EB-4994-942F-6F8835AA6A8A}" type="pres">
      <dgm:prSet presAssocID="{63502C27-F272-4158-98CA-ADE70D6346E8}" presName="sibTrans" presStyleCnt="0"/>
      <dgm:spPr/>
    </dgm:pt>
    <dgm:pt modelId="{91316B1D-5F6A-42DB-B157-8AD99C1955D6}" type="pres">
      <dgm:prSet presAssocID="{FCFCC96B-2FB2-49B3-8B81-7DB6E5B16207}" presName="textNode" presStyleLbl="node1" presStyleIdx="2" presStyleCnt="5">
        <dgm:presLayoutVars>
          <dgm:bulletEnabled val="1"/>
        </dgm:presLayoutVars>
      </dgm:prSet>
      <dgm:spPr/>
    </dgm:pt>
    <dgm:pt modelId="{2B2B244D-2958-4D16-9796-DBEB1551715C}" type="pres">
      <dgm:prSet presAssocID="{76041A09-50D4-4E96-A532-D5C43A58CED1}" presName="sibTrans" presStyleCnt="0"/>
      <dgm:spPr/>
    </dgm:pt>
    <dgm:pt modelId="{85D8ED7A-EF30-4592-A98C-B164628217BB}" type="pres">
      <dgm:prSet presAssocID="{88774ADE-E5B7-4EF6-BC74-F256E06FD8B3}" presName="textNode" presStyleLbl="node1" presStyleIdx="3" presStyleCnt="5">
        <dgm:presLayoutVars>
          <dgm:bulletEnabled val="1"/>
        </dgm:presLayoutVars>
      </dgm:prSet>
      <dgm:spPr/>
    </dgm:pt>
    <dgm:pt modelId="{AE13A713-A593-434C-9047-A82CBF5841E3}" type="pres">
      <dgm:prSet presAssocID="{7881F8A9-3555-4BCD-B4AB-EA37B92DDF8D}" presName="sibTrans" presStyleCnt="0"/>
      <dgm:spPr/>
    </dgm:pt>
    <dgm:pt modelId="{D7F5A8D0-2DE1-44D0-AB6E-A7FA7E4A8441}" type="pres">
      <dgm:prSet presAssocID="{A8FC1940-237D-4F71-AF9E-F61093799ED1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E16CE43F-3AA9-46B5-95ED-43FF8B4900BC}" srcId="{0F1E6E3E-2F64-46D1-987E-6A306924621F}" destId="{FCFCC96B-2FB2-49B3-8B81-7DB6E5B16207}" srcOrd="2" destOrd="0" parTransId="{80A706C0-AF40-41B7-A139-36D7BB9FA8E9}" sibTransId="{76041A09-50D4-4E96-A532-D5C43A58CED1}"/>
    <dgm:cxn modelId="{5989BCF1-5193-4EF7-9C05-323B3E7EC7D1}" srcId="{0F1E6E3E-2F64-46D1-987E-6A306924621F}" destId="{88774ADE-E5B7-4EF6-BC74-F256E06FD8B3}" srcOrd="3" destOrd="0" parTransId="{F18AEE7B-4572-4379-96A4-37E99AED301A}" sibTransId="{7881F8A9-3555-4BCD-B4AB-EA37B92DDF8D}"/>
    <dgm:cxn modelId="{EE28126A-22E4-4102-90D2-A2CE99AC97BE}" srcId="{0F1E6E3E-2F64-46D1-987E-6A306924621F}" destId="{95A02B06-AC6A-46B3-AA9B-8D01A4270CAA}" srcOrd="1" destOrd="0" parTransId="{391747EC-D315-4BD1-97E3-6FFE00EF61BD}" sibTransId="{63502C27-F272-4158-98CA-ADE70D6346E8}"/>
    <dgm:cxn modelId="{4B1E7A82-98CE-411D-A3EF-961C47BCD0D4}" type="presOf" srcId="{88774ADE-E5B7-4EF6-BC74-F256E06FD8B3}" destId="{85D8ED7A-EF30-4592-A98C-B164628217BB}" srcOrd="0" destOrd="0" presId="urn:microsoft.com/office/officeart/2005/8/layout/hProcess9"/>
    <dgm:cxn modelId="{59510D7F-E046-4780-AFBB-FDEBD262B1F8}" type="presOf" srcId="{A8FC1940-237D-4F71-AF9E-F61093799ED1}" destId="{D7F5A8D0-2DE1-44D0-AB6E-A7FA7E4A8441}" srcOrd="0" destOrd="0" presId="urn:microsoft.com/office/officeart/2005/8/layout/hProcess9"/>
    <dgm:cxn modelId="{CDFDF363-5EA6-4622-B289-C47896A7D812}" type="presOf" srcId="{0F1E6E3E-2F64-46D1-987E-6A306924621F}" destId="{BB44A398-CA17-4D7A-84A8-A2E047801DAD}" srcOrd="0" destOrd="0" presId="urn:microsoft.com/office/officeart/2005/8/layout/hProcess9"/>
    <dgm:cxn modelId="{DF8B2528-3C3E-4EB5-9A3A-48C4405E521F}" srcId="{0F1E6E3E-2F64-46D1-987E-6A306924621F}" destId="{A8FC1940-237D-4F71-AF9E-F61093799ED1}" srcOrd="4" destOrd="0" parTransId="{2D1A8555-544E-4052-91B5-2EF5805678EE}" sibTransId="{1D1904DC-0F49-4A36-9F88-94C62505EC07}"/>
    <dgm:cxn modelId="{3BF10344-58BA-46B6-BA51-7C6312FF63B4}" type="presOf" srcId="{FCFCC96B-2FB2-49B3-8B81-7DB6E5B16207}" destId="{91316B1D-5F6A-42DB-B157-8AD99C1955D6}" srcOrd="0" destOrd="0" presId="urn:microsoft.com/office/officeart/2005/8/layout/hProcess9"/>
    <dgm:cxn modelId="{D0594CFB-FD03-4CE7-AC9E-8B10AA4EDE01}" srcId="{0F1E6E3E-2F64-46D1-987E-6A306924621F}" destId="{2214A8A3-AC56-4E55-9A18-24F111347203}" srcOrd="0" destOrd="0" parTransId="{CB57F3DB-D33C-4EC4-B694-5B0D666B8FC0}" sibTransId="{31E20B85-D222-48DF-947D-E75BAA351EC4}"/>
    <dgm:cxn modelId="{EB5D6677-CC10-4B51-9329-4639A4DC535B}" type="presOf" srcId="{95A02B06-AC6A-46B3-AA9B-8D01A4270CAA}" destId="{E2F41EBF-A3F4-42F2-B3BD-BAA1A8EAE101}" srcOrd="0" destOrd="0" presId="urn:microsoft.com/office/officeart/2005/8/layout/hProcess9"/>
    <dgm:cxn modelId="{F47FFA5D-E67B-456C-9805-9FC45F1F4AF9}" type="presOf" srcId="{2214A8A3-AC56-4E55-9A18-24F111347203}" destId="{A8623F8D-FDA0-40AE-9F3C-3265B8990BD4}" srcOrd="0" destOrd="0" presId="urn:microsoft.com/office/officeart/2005/8/layout/hProcess9"/>
    <dgm:cxn modelId="{1D143510-C8EC-4B43-8535-8315D14D2B3E}" type="presParOf" srcId="{BB44A398-CA17-4D7A-84A8-A2E047801DAD}" destId="{5F5ED71C-D7B5-40D6-B23B-C4DBDE57EB8F}" srcOrd="0" destOrd="0" presId="urn:microsoft.com/office/officeart/2005/8/layout/hProcess9"/>
    <dgm:cxn modelId="{A6342406-F25F-41F6-9FA8-3D8F814458EF}" type="presParOf" srcId="{BB44A398-CA17-4D7A-84A8-A2E047801DAD}" destId="{931EE59A-6102-4C3D-8F60-8783DAE83384}" srcOrd="1" destOrd="0" presId="urn:microsoft.com/office/officeart/2005/8/layout/hProcess9"/>
    <dgm:cxn modelId="{FBA69ADB-89B9-4040-94E4-3025DA18EC9C}" type="presParOf" srcId="{931EE59A-6102-4C3D-8F60-8783DAE83384}" destId="{A8623F8D-FDA0-40AE-9F3C-3265B8990BD4}" srcOrd="0" destOrd="0" presId="urn:microsoft.com/office/officeart/2005/8/layout/hProcess9"/>
    <dgm:cxn modelId="{64CE1C63-B8DD-4910-B5DA-40AF2176C342}" type="presParOf" srcId="{931EE59A-6102-4C3D-8F60-8783DAE83384}" destId="{323525B6-AC1D-443D-B719-6F663CC599E8}" srcOrd="1" destOrd="0" presId="urn:microsoft.com/office/officeart/2005/8/layout/hProcess9"/>
    <dgm:cxn modelId="{51F6984E-0BE2-4394-A269-A2A2D2C5AA58}" type="presParOf" srcId="{931EE59A-6102-4C3D-8F60-8783DAE83384}" destId="{E2F41EBF-A3F4-42F2-B3BD-BAA1A8EAE101}" srcOrd="2" destOrd="0" presId="urn:microsoft.com/office/officeart/2005/8/layout/hProcess9"/>
    <dgm:cxn modelId="{55227341-09E7-4138-941D-1443FFA3B2C1}" type="presParOf" srcId="{931EE59A-6102-4C3D-8F60-8783DAE83384}" destId="{3FDCBEA6-72EB-4994-942F-6F8835AA6A8A}" srcOrd="3" destOrd="0" presId="urn:microsoft.com/office/officeart/2005/8/layout/hProcess9"/>
    <dgm:cxn modelId="{28E38A38-E79D-4084-AC52-BA27B759338C}" type="presParOf" srcId="{931EE59A-6102-4C3D-8F60-8783DAE83384}" destId="{91316B1D-5F6A-42DB-B157-8AD99C1955D6}" srcOrd="4" destOrd="0" presId="urn:microsoft.com/office/officeart/2005/8/layout/hProcess9"/>
    <dgm:cxn modelId="{D3852077-8CA9-454E-952C-B37C110CDD15}" type="presParOf" srcId="{931EE59A-6102-4C3D-8F60-8783DAE83384}" destId="{2B2B244D-2958-4D16-9796-DBEB1551715C}" srcOrd="5" destOrd="0" presId="urn:microsoft.com/office/officeart/2005/8/layout/hProcess9"/>
    <dgm:cxn modelId="{A9158F73-BFDB-48BF-B1D1-7317340D7AD2}" type="presParOf" srcId="{931EE59A-6102-4C3D-8F60-8783DAE83384}" destId="{85D8ED7A-EF30-4592-A98C-B164628217BB}" srcOrd="6" destOrd="0" presId="urn:microsoft.com/office/officeart/2005/8/layout/hProcess9"/>
    <dgm:cxn modelId="{F514C371-778B-4761-84C7-FD1F2903EE06}" type="presParOf" srcId="{931EE59A-6102-4C3D-8F60-8783DAE83384}" destId="{AE13A713-A593-434C-9047-A82CBF5841E3}" srcOrd="7" destOrd="0" presId="urn:microsoft.com/office/officeart/2005/8/layout/hProcess9"/>
    <dgm:cxn modelId="{4CDA6DA1-94F2-4FD9-9761-1804A25B6CD1}" type="presParOf" srcId="{931EE59A-6102-4C3D-8F60-8783DAE83384}" destId="{D7F5A8D0-2DE1-44D0-AB6E-A7FA7E4A8441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1E6E3E-2F64-46D1-987E-6A306924621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2214A8A3-AC56-4E55-9A18-24F11134720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Trajectory Preprocessing</a:t>
          </a:r>
          <a:endParaRPr lang="en-US" dirty="0">
            <a:latin typeface="Baskerville Old Face" panose="02020602080505020303" pitchFamily="18" charset="0"/>
          </a:endParaRPr>
        </a:p>
      </dgm:t>
    </dgm:pt>
    <dgm:pt modelId="{CB57F3DB-D33C-4EC4-B694-5B0D666B8FC0}" type="parTrans" cxnId="{D0594CFB-FD03-4CE7-AC9E-8B10AA4EDE01}">
      <dgm:prSet/>
      <dgm:spPr/>
      <dgm:t>
        <a:bodyPr/>
        <a:lstStyle/>
        <a:p>
          <a:endParaRPr lang="en-US"/>
        </a:p>
      </dgm:t>
    </dgm:pt>
    <dgm:pt modelId="{31E20B85-D222-48DF-947D-E75BAA351EC4}" type="sibTrans" cxnId="{D0594CFB-FD03-4CE7-AC9E-8B10AA4EDE01}">
      <dgm:prSet/>
      <dgm:spPr/>
      <dgm:t>
        <a:bodyPr/>
        <a:lstStyle/>
        <a:p>
          <a:endParaRPr lang="en-US"/>
        </a:p>
      </dgm:t>
    </dgm:pt>
    <dgm:pt modelId="{95A02B06-AC6A-46B3-AA9B-8D01A4270CAA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Trajectory Similarity Analysis</a:t>
          </a:r>
          <a:endParaRPr lang="en-US" dirty="0">
            <a:latin typeface="Baskerville Old Face" panose="02020602080505020303" pitchFamily="18" charset="0"/>
          </a:endParaRPr>
        </a:p>
      </dgm:t>
    </dgm:pt>
    <dgm:pt modelId="{391747EC-D315-4BD1-97E3-6FFE00EF61BD}" type="parTrans" cxnId="{EE28126A-22E4-4102-90D2-A2CE99AC97BE}">
      <dgm:prSet/>
      <dgm:spPr/>
      <dgm:t>
        <a:bodyPr/>
        <a:lstStyle/>
        <a:p>
          <a:endParaRPr lang="en-US"/>
        </a:p>
      </dgm:t>
    </dgm:pt>
    <dgm:pt modelId="{63502C27-F272-4158-98CA-ADE70D6346E8}" type="sibTrans" cxnId="{EE28126A-22E4-4102-90D2-A2CE99AC97BE}">
      <dgm:prSet/>
      <dgm:spPr/>
      <dgm:t>
        <a:bodyPr/>
        <a:lstStyle/>
        <a:p>
          <a:endParaRPr lang="en-US"/>
        </a:p>
      </dgm:t>
    </dgm:pt>
    <dgm:pt modelId="{FCFCC96B-2FB2-49B3-8B81-7DB6E5B16207}">
      <dgm:prSet phldrT="[Text]"/>
      <dgm:spPr/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Trajectory Clustering</a:t>
          </a:r>
          <a:endParaRPr lang="en-US" dirty="0">
            <a:latin typeface="Baskerville Old Face" panose="02020602080505020303" pitchFamily="18" charset="0"/>
          </a:endParaRPr>
        </a:p>
      </dgm:t>
    </dgm:pt>
    <dgm:pt modelId="{80A706C0-AF40-41B7-A139-36D7BB9FA8E9}" type="parTrans" cxnId="{E16CE43F-3AA9-46B5-95ED-43FF8B4900BC}">
      <dgm:prSet/>
      <dgm:spPr/>
      <dgm:t>
        <a:bodyPr/>
        <a:lstStyle/>
        <a:p>
          <a:endParaRPr lang="en-US"/>
        </a:p>
      </dgm:t>
    </dgm:pt>
    <dgm:pt modelId="{76041A09-50D4-4E96-A532-D5C43A58CED1}" type="sibTrans" cxnId="{E16CE43F-3AA9-46B5-95ED-43FF8B4900BC}">
      <dgm:prSet/>
      <dgm:spPr/>
      <dgm:t>
        <a:bodyPr/>
        <a:lstStyle/>
        <a:p>
          <a:endParaRPr lang="en-US"/>
        </a:p>
      </dgm:t>
    </dgm:pt>
    <dgm:pt modelId="{88774ADE-E5B7-4EF6-BC74-F256E06FD8B3}">
      <dgm:prSet phldrT="[Text]"/>
      <dgm:spPr/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Trajectory Summarization</a:t>
          </a:r>
          <a:endParaRPr lang="en-US" dirty="0">
            <a:latin typeface="Baskerville Old Face" panose="02020602080505020303" pitchFamily="18" charset="0"/>
          </a:endParaRPr>
        </a:p>
      </dgm:t>
    </dgm:pt>
    <dgm:pt modelId="{F18AEE7B-4572-4379-96A4-37E99AED301A}" type="parTrans" cxnId="{5989BCF1-5193-4EF7-9C05-323B3E7EC7D1}">
      <dgm:prSet/>
      <dgm:spPr/>
      <dgm:t>
        <a:bodyPr/>
        <a:lstStyle/>
        <a:p>
          <a:endParaRPr lang="en-US"/>
        </a:p>
      </dgm:t>
    </dgm:pt>
    <dgm:pt modelId="{7881F8A9-3555-4BCD-B4AB-EA37B92DDF8D}" type="sibTrans" cxnId="{5989BCF1-5193-4EF7-9C05-323B3E7EC7D1}">
      <dgm:prSet/>
      <dgm:spPr/>
      <dgm:t>
        <a:bodyPr/>
        <a:lstStyle/>
        <a:p>
          <a:endParaRPr lang="en-US"/>
        </a:p>
      </dgm:t>
    </dgm:pt>
    <dgm:pt modelId="{A8FC1940-237D-4F71-AF9E-F61093799ED1}">
      <dgm:prSet phldrT="[Text]"/>
      <dgm:spPr/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Applications of Mobility Summary</a:t>
          </a:r>
          <a:endParaRPr lang="en-US" dirty="0">
            <a:latin typeface="Baskerville Old Face" panose="02020602080505020303" pitchFamily="18" charset="0"/>
          </a:endParaRPr>
        </a:p>
      </dgm:t>
    </dgm:pt>
    <dgm:pt modelId="{2D1A8555-544E-4052-91B5-2EF5805678EE}" type="parTrans" cxnId="{DF8B2528-3C3E-4EB5-9A3A-48C4405E521F}">
      <dgm:prSet/>
      <dgm:spPr/>
      <dgm:t>
        <a:bodyPr/>
        <a:lstStyle/>
        <a:p>
          <a:endParaRPr lang="en-US"/>
        </a:p>
      </dgm:t>
    </dgm:pt>
    <dgm:pt modelId="{1D1904DC-0F49-4A36-9F88-94C62505EC07}" type="sibTrans" cxnId="{DF8B2528-3C3E-4EB5-9A3A-48C4405E521F}">
      <dgm:prSet/>
      <dgm:spPr/>
      <dgm:t>
        <a:bodyPr/>
        <a:lstStyle/>
        <a:p>
          <a:endParaRPr lang="en-US"/>
        </a:p>
      </dgm:t>
    </dgm:pt>
    <dgm:pt modelId="{BB44A398-CA17-4D7A-84A8-A2E047801DAD}" type="pres">
      <dgm:prSet presAssocID="{0F1E6E3E-2F64-46D1-987E-6A306924621F}" presName="CompostProcess" presStyleCnt="0">
        <dgm:presLayoutVars>
          <dgm:dir/>
          <dgm:resizeHandles val="exact"/>
        </dgm:presLayoutVars>
      </dgm:prSet>
      <dgm:spPr/>
    </dgm:pt>
    <dgm:pt modelId="{5F5ED71C-D7B5-40D6-B23B-C4DBDE57EB8F}" type="pres">
      <dgm:prSet presAssocID="{0F1E6E3E-2F64-46D1-987E-6A306924621F}" presName="arrow" presStyleLbl="bgShp" presStyleIdx="0" presStyleCnt="1"/>
      <dgm:spPr/>
    </dgm:pt>
    <dgm:pt modelId="{931EE59A-6102-4C3D-8F60-8783DAE83384}" type="pres">
      <dgm:prSet presAssocID="{0F1E6E3E-2F64-46D1-987E-6A306924621F}" presName="linearProcess" presStyleCnt="0"/>
      <dgm:spPr/>
    </dgm:pt>
    <dgm:pt modelId="{A8623F8D-FDA0-40AE-9F3C-3265B8990BD4}" type="pres">
      <dgm:prSet presAssocID="{2214A8A3-AC56-4E55-9A18-24F111347203}" presName="textNode" presStyleLbl="node1" presStyleIdx="0" presStyleCnt="5">
        <dgm:presLayoutVars>
          <dgm:bulletEnabled val="1"/>
        </dgm:presLayoutVars>
      </dgm:prSet>
      <dgm:spPr/>
    </dgm:pt>
    <dgm:pt modelId="{323525B6-AC1D-443D-B719-6F663CC599E8}" type="pres">
      <dgm:prSet presAssocID="{31E20B85-D222-48DF-947D-E75BAA351EC4}" presName="sibTrans" presStyleCnt="0"/>
      <dgm:spPr/>
    </dgm:pt>
    <dgm:pt modelId="{E2F41EBF-A3F4-42F2-B3BD-BAA1A8EAE101}" type="pres">
      <dgm:prSet presAssocID="{95A02B06-AC6A-46B3-AA9B-8D01A4270CAA}" presName="textNode" presStyleLbl="node1" presStyleIdx="1" presStyleCnt="5">
        <dgm:presLayoutVars>
          <dgm:bulletEnabled val="1"/>
        </dgm:presLayoutVars>
      </dgm:prSet>
      <dgm:spPr/>
    </dgm:pt>
    <dgm:pt modelId="{3FDCBEA6-72EB-4994-942F-6F8835AA6A8A}" type="pres">
      <dgm:prSet presAssocID="{63502C27-F272-4158-98CA-ADE70D6346E8}" presName="sibTrans" presStyleCnt="0"/>
      <dgm:spPr/>
    </dgm:pt>
    <dgm:pt modelId="{91316B1D-5F6A-42DB-B157-8AD99C1955D6}" type="pres">
      <dgm:prSet presAssocID="{FCFCC96B-2FB2-49B3-8B81-7DB6E5B16207}" presName="textNode" presStyleLbl="node1" presStyleIdx="2" presStyleCnt="5">
        <dgm:presLayoutVars>
          <dgm:bulletEnabled val="1"/>
        </dgm:presLayoutVars>
      </dgm:prSet>
      <dgm:spPr/>
    </dgm:pt>
    <dgm:pt modelId="{2B2B244D-2958-4D16-9796-DBEB1551715C}" type="pres">
      <dgm:prSet presAssocID="{76041A09-50D4-4E96-A532-D5C43A58CED1}" presName="sibTrans" presStyleCnt="0"/>
      <dgm:spPr/>
    </dgm:pt>
    <dgm:pt modelId="{85D8ED7A-EF30-4592-A98C-B164628217BB}" type="pres">
      <dgm:prSet presAssocID="{88774ADE-E5B7-4EF6-BC74-F256E06FD8B3}" presName="textNode" presStyleLbl="node1" presStyleIdx="3" presStyleCnt="5">
        <dgm:presLayoutVars>
          <dgm:bulletEnabled val="1"/>
        </dgm:presLayoutVars>
      </dgm:prSet>
      <dgm:spPr/>
    </dgm:pt>
    <dgm:pt modelId="{AE13A713-A593-434C-9047-A82CBF5841E3}" type="pres">
      <dgm:prSet presAssocID="{7881F8A9-3555-4BCD-B4AB-EA37B92DDF8D}" presName="sibTrans" presStyleCnt="0"/>
      <dgm:spPr/>
    </dgm:pt>
    <dgm:pt modelId="{D7F5A8D0-2DE1-44D0-AB6E-A7FA7E4A8441}" type="pres">
      <dgm:prSet presAssocID="{A8FC1940-237D-4F71-AF9E-F61093799ED1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E16CE43F-3AA9-46B5-95ED-43FF8B4900BC}" srcId="{0F1E6E3E-2F64-46D1-987E-6A306924621F}" destId="{FCFCC96B-2FB2-49B3-8B81-7DB6E5B16207}" srcOrd="2" destOrd="0" parTransId="{80A706C0-AF40-41B7-A139-36D7BB9FA8E9}" sibTransId="{76041A09-50D4-4E96-A532-D5C43A58CED1}"/>
    <dgm:cxn modelId="{5989BCF1-5193-4EF7-9C05-323B3E7EC7D1}" srcId="{0F1E6E3E-2F64-46D1-987E-6A306924621F}" destId="{88774ADE-E5B7-4EF6-BC74-F256E06FD8B3}" srcOrd="3" destOrd="0" parTransId="{F18AEE7B-4572-4379-96A4-37E99AED301A}" sibTransId="{7881F8A9-3555-4BCD-B4AB-EA37B92DDF8D}"/>
    <dgm:cxn modelId="{EE28126A-22E4-4102-90D2-A2CE99AC97BE}" srcId="{0F1E6E3E-2F64-46D1-987E-6A306924621F}" destId="{95A02B06-AC6A-46B3-AA9B-8D01A4270CAA}" srcOrd="1" destOrd="0" parTransId="{391747EC-D315-4BD1-97E3-6FFE00EF61BD}" sibTransId="{63502C27-F272-4158-98CA-ADE70D6346E8}"/>
    <dgm:cxn modelId="{833516A6-DD39-4CCF-A45C-BEF36595C519}" type="presOf" srcId="{2214A8A3-AC56-4E55-9A18-24F111347203}" destId="{A8623F8D-FDA0-40AE-9F3C-3265B8990BD4}" srcOrd="0" destOrd="0" presId="urn:microsoft.com/office/officeart/2005/8/layout/hProcess9"/>
    <dgm:cxn modelId="{5D6729D9-AE72-4C15-AD51-CE36F7C3CF35}" type="presOf" srcId="{95A02B06-AC6A-46B3-AA9B-8D01A4270CAA}" destId="{E2F41EBF-A3F4-42F2-B3BD-BAA1A8EAE101}" srcOrd="0" destOrd="0" presId="urn:microsoft.com/office/officeart/2005/8/layout/hProcess9"/>
    <dgm:cxn modelId="{6AF1D674-C5CD-4197-AF45-090F4B4E8B79}" type="presOf" srcId="{88774ADE-E5B7-4EF6-BC74-F256E06FD8B3}" destId="{85D8ED7A-EF30-4592-A98C-B164628217BB}" srcOrd="0" destOrd="0" presId="urn:microsoft.com/office/officeart/2005/8/layout/hProcess9"/>
    <dgm:cxn modelId="{DF8B2528-3C3E-4EB5-9A3A-48C4405E521F}" srcId="{0F1E6E3E-2F64-46D1-987E-6A306924621F}" destId="{A8FC1940-237D-4F71-AF9E-F61093799ED1}" srcOrd="4" destOrd="0" parTransId="{2D1A8555-544E-4052-91B5-2EF5805678EE}" sibTransId="{1D1904DC-0F49-4A36-9F88-94C62505EC07}"/>
    <dgm:cxn modelId="{4ADCD82E-A084-476D-9349-6EAAB76BEA8E}" type="presOf" srcId="{A8FC1940-237D-4F71-AF9E-F61093799ED1}" destId="{D7F5A8D0-2DE1-44D0-AB6E-A7FA7E4A8441}" srcOrd="0" destOrd="0" presId="urn:microsoft.com/office/officeart/2005/8/layout/hProcess9"/>
    <dgm:cxn modelId="{D0594CFB-FD03-4CE7-AC9E-8B10AA4EDE01}" srcId="{0F1E6E3E-2F64-46D1-987E-6A306924621F}" destId="{2214A8A3-AC56-4E55-9A18-24F111347203}" srcOrd="0" destOrd="0" parTransId="{CB57F3DB-D33C-4EC4-B694-5B0D666B8FC0}" sibTransId="{31E20B85-D222-48DF-947D-E75BAA351EC4}"/>
    <dgm:cxn modelId="{C7A4CDE0-4AFF-4F22-A924-674DB474A682}" type="presOf" srcId="{FCFCC96B-2FB2-49B3-8B81-7DB6E5B16207}" destId="{91316B1D-5F6A-42DB-B157-8AD99C1955D6}" srcOrd="0" destOrd="0" presId="urn:microsoft.com/office/officeart/2005/8/layout/hProcess9"/>
    <dgm:cxn modelId="{3066000F-7AA1-4A3C-B951-2F65E2415ED4}" type="presOf" srcId="{0F1E6E3E-2F64-46D1-987E-6A306924621F}" destId="{BB44A398-CA17-4D7A-84A8-A2E047801DAD}" srcOrd="0" destOrd="0" presId="urn:microsoft.com/office/officeart/2005/8/layout/hProcess9"/>
    <dgm:cxn modelId="{00E43AF7-57A5-4350-8D21-6B6B6017D6E1}" type="presParOf" srcId="{BB44A398-CA17-4D7A-84A8-A2E047801DAD}" destId="{5F5ED71C-D7B5-40D6-B23B-C4DBDE57EB8F}" srcOrd="0" destOrd="0" presId="urn:microsoft.com/office/officeart/2005/8/layout/hProcess9"/>
    <dgm:cxn modelId="{2FA72692-5C9E-4F96-BBAC-574ED8E79658}" type="presParOf" srcId="{BB44A398-CA17-4D7A-84A8-A2E047801DAD}" destId="{931EE59A-6102-4C3D-8F60-8783DAE83384}" srcOrd="1" destOrd="0" presId="urn:microsoft.com/office/officeart/2005/8/layout/hProcess9"/>
    <dgm:cxn modelId="{B77EFFAE-435F-427A-83A1-EAB118163E40}" type="presParOf" srcId="{931EE59A-6102-4C3D-8F60-8783DAE83384}" destId="{A8623F8D-FDA0-40AE-9F3C-3265B8990BD4}" srcOrd="0" destOrd="0" presId="urn:microsoft.com/office/officeart/2005/8/layout/hProcess9"/>
    <dgm:cxn modelId="{D105719C-8310-4202-996E-042834465D13}" type="presParOf" srcId="{931EE59A-6102-4C3D-8F60-8783DAE83384}" destId="{323525B6-AC1D-443D-B719-6F663CC599E8}" srcOrd="1" destOrd="0" presId="urn:microsoft.com/office/officeart/2005/8/layout/hProcess9"/>
    <dgm:cxn modelId="{19AFBF12-B8BC-4F8B-810C-C931509C6D95}" type="presParOf" srcId="{931EE59A-6102-4C3D-8F60-8783DAE83384}" destId="{E2F41EBF-A3F4-42F2-B3BD-BAA1A8EAE101}" srcOrd="2" destOrd="0" presId="urn:microsoft.com/office/officeart/2005/8/layout/hProcess9"/>
    <dgm:cxn modelId="{B093FCA9-80F0-4971-9AD0-CEE7686FDCB6}" type="presParOf" srcId="{931EE59A-6102-4C3D-8F60-8783DAE83384}" destId="{3FDCBEA6-72EB-4994-942F-6F8835AA6A8A}" srcOrd="3" destOrd="0" presId="urn:microsoft.com/office/officeart/2005/8/layout/hProcess9"/>
    <dgm:cxn modelId="{73D98165-FC72-4182-9140-3D695D5B2CBD}" type="presParOf" srcId="{931EE59A-6102-4C3D-8F60-8783DAE83384}" destId="{91316B1D-5F6A-42DB-B157-8AD99C1955D6}" srcOrd="4" destOrd="0" presId="urn:microsoft.com/office/officeart/2005/8/layout/hProcess9"/>
    <dgm:cxn modelId="{0D1A6E66-539F-49A2-BA76-8735219CBD23}" type="presParOf" srcId="{931EE59A-6102-4C3D-8F60-8783DAE83384}" destId="{2B2B244D-2958-4D16-9796-DBEB1551715C}" srcOrd="5" destOrd="0" presId="urn:microsoft.com/office/officeart/2005/8/layout/hProcess9"/>
    <dgm:cxn modelId="{E8DDFAF4-4AD1-4450-94AF-1E4F1E53A546}" type="presParOf" srcId="{931EE59A-6102-4C3D-8F60-8783DAE83384}" destId="{85D8ED7A-EF30-4592-A98C-B164628217BB}" srcOrd="6" destOrd="0" presId="urn:microsoft.com/office/officeart/2005/8/layout/hProcess9"/>
    <dgm:cxn modelId="{006883FF-E351-4450-8DFA-04F3EA96711C}" type="presParOf" srcId="{931EE59A-6102-4C3D-8F60-8783DAE83384}" destId="{AE13A713-A593-434C-9047-A82CBF5841E3}" srcOrd="7" destOrd="0" presId="urn:microsoft.com/office/officeart/2005/8/layout/hProcess9"/>
    <dgm:cxn modelId="{5FDA7A70-3979-4AC6-B3DC-48E36091F9AE}" type="presParOf" srcId="{931EE59A-6102-4C3D-8F60-8783DAE83384}" destId="{D7F5A8D0-2DE1-44D0-AB6E-A7FA7E4A8441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1E6E3E-2F64-46D1-987E-6A306924621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2214A8A3-AC56-4E55-9A18-24F11134720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Trajectory Preprocessing</a:t>
          </a:r>
          <a:endParaRPr lang="en-US" dirty="0">
            <a:latin typeface="Baskerville Old Face" panose="02020602080505020303" pitchFamily="18" charset="0"/>
          </a:endParaRPr>
        </a:p>
      </dgm:t>
    </dgm:pt>
    <dgm:pt modelId="{CB57F3DB-D33C-4EC4-B694-5B0D666B8FC0}" type="parTrans" cxnId="{D0594CFB-FD03-4CE7-AC9E-8B10AA4EDE01}">
      <dgm:prSet/>
      <dgm:spPr/>
      <dgm:t>
        <a:bodyPr/>
        <a:lstStyle/>
        <a:p>
          <a:endParaRPr lang="en-US"/>
        </a:p>
      </dgm:t>
    </dgm:pt>
    <dgm:pt modelId="{31E20B85-D222-48DF-947D-E75BAA351EC4}" type="sibTrans" cxnId="{D0594CFB-FD03-4CE7-AC9E-8B10AA4EDE01}">
      <dgm:prSet/>
      <dgm:spPr/>
      <dgm:t>
        <a:bodyPr/>
        <a:lstStyle/>
        <a:p>
          <a:endParaRPr lang="en-US"/>
        </a:p>
      </dgm:t>
    </dgm:pt>
    <dgm:pt modelId="{95A02B06-AC6A-46B3-AA9B-8D01A4270CAA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Trajectory Similarity Analysis</a:t>
          </a:r>
          <a:endParaRPr lang="en-US" dirty="0">
            <a:latin typeface="Baskerville Old Face" panose="02020602080505020303" pitchFamily="18" charset="0"/>
          </a:endParaRPr>
        </a:p>
      </dgm:t>
    </dgm:pt>
    <dgm:pt modelId="{391747EC-D315-4BD1-97E3-6FFE00EF61BD}" type="parTrans" cxnId="{EE28126A-22E4-4102-90D2-A2CE99AC97BE}">
      <dgm:prSet/>
      <dgm:spPr/>
      <dgm:t>
        <a:bodyPr/>
        <a:lstStyle/>
        <a:p>
          <a:endParaRPr lang="en-US"/>
        </a:p>
      </dgm:t>
    </dgm:pt>
    <dgm:pt modelId="{63502C27-F272-4158-98CA-ADE70D6346E8}" type="sibTrans" cxnId="{EE28126A-22E4-4102-90D2-A2CE99AC97BE}">
      <dgm:prSet/>
      <dgm:spPr/>
      <dgm:t>
        <a:bodyPr/>
        <a:lstStyle/>
        <a:p>
          <a:endParaRPr lang="en-US"/>
        </a:p>
      </dgm:t>
    </dgm:pt>
    <dgm:pt modelId="{FCFCC96B-2FB2-49B3-8B81-7DB6E5B16207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Trajectory Clustering</a:t>
          </a:r>
          <a:endParaRPr lang="en-US" dirty="0">
            <a:latin typeface="Baskerville Old Face" panose="02020602080505020303" pitchFamily="18" charset="0"/>
          </a:endParaRPr>
        </a:p>
      </dgm:t>
    </dgm:pt>
    <dgm:pt modelId="{80A706C0-AF40-41B7-A139-36D7BB9FA8E9}" type="parTrans" cxnId="{E16CE43F-3AA9-46B5-95ED-43FF8B4900BC}">
      <dgm:prSet/>
      <dgm:spPr/>
      <dgm:t>
        <a:bodyPr/>
        <a:lstStyle/>
        <a:p>
          <a:endParaRPr lang="en-US"/>
        </a:p>
      </dgm:t>
    </dgm:pt>
    <dgm:pt modelId="{76041A09-50D4-4E96-A532-D5C43A58CED1}" type="sibTrans" cxnId="{E16CE43F-3AA9-46B5-95ED-43FF8B4900BC}">
      <dgm:prSet/>
      <dgm:spPr/>
      <dgm:t>
        <a:bodyPr/>
        <a:lstStyle/>
        <a:p>
          <a:endParaRPr lang="en-US"/>
        </a:p>
      </dgm:t>
    </dgm:pt>
    <dgm:pt modelId="{88774ADE-E5B7-4EF6-BC74-F256E06FD8B3}">
      <dgm:prSet phldrT="[Text]"/>
      <dgm:spPr/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Trajectory Summarization</a:t>
          </a:r>
          <a:endParaRPr lang="en-US" dirty="0">
            <a:latin typeface="Baskerville Old Face" panose="02020602080505020303" pitchFamily="18" charset="0"/>
          </a:endParaRPr>
        </a:p>
      </dgm:t>
    </dgm:pt>
    <dgm:pt modelId="{F18AEE7B-4572-4379-96A4-37E99AED301A}" type="parTrans" cxnId="{5989BCF1-5193-4EF7-9C05-323B3E7EC7D1}">
      <dgm:prSet/>
      <dgm:spPr/>
      <dgm:t>
        <a:bodyPr/>
        <a:lstStyle/>
        <a:p>
          <a:endParaRPr lang="en-US"/>
        </a:p>
      </dgm:t>
    </dgm:pt>
    <dgm:pt modelId="{7881F8A9-3555-4BCD-B4AB-EA37B92DDF8D}" type="sibTrans" cxnId="{5989BCF1-5193-4EF7-9C05-323B3E7EC7D1}">
      <dgm:prSet/>
      <dgm:spPr/>
      <dgm:t>
        <a:bodyPr/>
        <a:lstStyle/>
        <a:p>
          <a:endParaRPr lang="en-US"/>
        </a:p>
      </dgm:t>
    </dgm:pt>
    <dgm:pt modelId="{A8FC1940-237D-4F71-AF9E-F61093799ED1}">
      <dgm:prSet phldrT="[Text]"/>
      <dgm:spPr/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Applications of Mobility Summary</a:t>
          </a:r>
          <a:endParaRPr lang="en-US" dirty="0">
            <a:latin typeface="Baskerville Old Face" panose="02020602080505020303" pitchFamily="18" charset="0"/>
          </a:endParaRPr>
        </a:p>
      </dgm:t>
    </dgm:pt>
    <dgm:pt modelId="{2D1A8555-544E-4052-91B5-2EF5805678EE}" type="parTrans" cxnId="{DF8B2528-3C3E-4EB5-9A3A-48C4405E521F}">
      <dgm:prSet/>
      <dgm:spPr/>
      <dgm:t>
        <a:bodyPr/>
        <a:lstStyle/>
        <a:p>
          <a:endParaRPr lang="en-US"/>
        </a:p>
      </dgm:t>
    </dgm:pt>
    <dgm:pt modelId="{1D1904DC-0F49-4A36-9F88-94C62505EC07}" type="sibTrans" cxnId="{DF8B2528-3C3E-4EB5-9A3A-48C4405E521F}">
      <dgm:prSet/>
      <dgm:spPr/>
      <dgm:t>
        <a:bodyPr/>
        <a:lstStyle/>
        <a:p>
          <a:endParaRPr lang="en-US"/>
        </a:p>
      </dgm:t>
    </dgm:pt>
    <dgm:pt modelId="{BB44A398-CA17-4D7A-84A8-A2E047801DAD}" type="pres">
      <dgm:prSet presAssocID="{0F1E6E3E-2F64-46D1-987E-6A306924621F}" presName="CompostProcess" presStyleCnt="0">
        <dgm:presLayoutVars>
          <dgm:dir/>
          <dgm:resizeHandles val="exact"/>
        </dgm:presLayoutVars>
      </dgm:prSet>
      <dgm:spPr/>
    </dgm:pt>
    <dgm:pt modelId="{5F5ED71C-D7B5-40D6-B23B-C4DBDE57EB8F}" type="pres">
      <dgm:prSet presAssocID="{0F1E6E3E-2F64-46D1-987E-6A306924621F}" presName="arrow" presStyleLbl="bgShp" presStyleIdx="0" presStyleCnt="1"/>
      <dgm:spPr/>
    </dgm:pt>
    <dgm:pt modelId="{931EE59A-6102-4C3D-8F60-8783DAE83384}" type="pres">
      <dgm:prSet presAssocID="{0F1E6E3E-2F64-46D1-987E-6A306924621F}" presName="linearProcess" presStyleCnt="0"/>
      <dgm:spPr/>
    </dgm:pt>
    <dgm:pt modelId="{A8623F8D-FDA0-40AE-9F3C-3265B8990BD4}" type="pres">
      <dgm:prSet presAssocID="{2214A8A3-AC56-4E55-9A18-24F111347203}" presName="textNode" presStyleLbl="node1" presStyleIdx="0" presStyleCnt="5">
        <dgm:presLayoutVars>
          <dgm:bulletEnabled val="1"/>
        </dgm:presLayoutVars>
      </dgm:prSet>
      <dgm:spPr/>
    </dgm:pt>
    <dgm:pt modelId="{323525B6-AC1D-443D-B719-6F663CC599E8}" type="pres">
      <dgm:prSet presAssocID="{31E20B85-D222-48DF-947D-E75BAA351EC4}" presName="sibTrans" presStyleCnt="0"/>
      <dgm:spPr/>
    </dgm:pt>
    <dgm:pt modelId="{E2F41EBF-A3F4-42F2-B3BD-BAA1A8EAE101}" type="pres">
      <dgm:prSet presAssocID="{95A02B06-AC6A-46B3-AA9B-8D01A4270CAA}" presName="textNode" presStyleLbl="node1" presStyleIdx="1" presStyleCnt="5">
        <dgm:presLayoutVars>
          <dgm:bulletEnabled val="1"/>
        </dgm:presLayoutVars>
      </dgm:prSet>
      <dgm:spPr/>
    </dgm:pt>
    <dgm:pt modelId="{3FDCBEA6-72EB-4994-942F-6F8835AA6A8A}" type="pres">
      <dgm:prSet presAssocID="{63502C27-F272-4158-98CA-ADE70D6346E8}" presName="sibTrans" presStyleCnt="0"/>
      <dgm:spPr/>
    </dgm:pt>
    <dgm:pt modelId="{91316B1D-5F6A-42DB-B157-8AD99C1955D6}" type="pres">
      <dgm:prSet presAssocID="{FCFCC96B-2FB2-49B3-8B81-7DB6E5B16207}" presName="textNode" presStyleLbl="node1" presStyleIdx="2" presStyleCnt="5">
        <dgm:presLayoutVars>
          <dgm:bulletEnabled val="1"/>
        </dgm:presLayoutVars>
      </dgm:prSet>
      <dgm:spPr/>
    </dgm:pt>
    <dgm:pt modelId="{2B2B244D-2958-4D16-9796-DBEB1551715C}" type="pres">
      <dgm:prSet presAssocID="{76041A09-50D4-4E96-A532-D5C43A58CED1}" presName="sibTrans" presStyleCnt="0"/>
      <dgm:spPr/>
    </dgm:pt>
    <dgm:pt modelId="{85D8ED7A-EF30-4592-A98C-B164628217BB}" type="pres">
      <dgm:prSet presAssocID="{88774ADE-E5B7-4EF6-BC74-F256E06FD8B3}" presName="textNode" presStyleLbl="node1" presStyleIdx="3" presStyleCnt="5">
        <dgm:presLayoutVars>
          <dgm:bulletEnabled val="1"/>
        </dgm:presLayoutVars>
      </dgm:prSet>
      <dgm:spPr/>
    </dgm:pt>
    <dgm:pt modelId="{AE13A713-A593-434C-9047-A82CBF5841E3}" type="pres">
      <dgm:prSet presAssocID="{7881F8A9-3555-4BCD-B4AB-EA37B92DDF8D}" presName="sibTrans" presStyleCnt="0"/>
      <dgm:spPr/>
    </dgm:pt>
    <dgm:pt modelId="{D7F5A8D0-2DE1-44D0-AB6E-A7FA7E4A8441}" type="pres">
      <dgm:prSet presAssocID="{A8FC1940-237D-4F71-AF9E-F61093799ED1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4A360B36-775D-45C8-BB33-79344517365D}" type="presOf" srcId="{0F1E6E3E-2F64-46D1-987E-6A306924621F}" destId="{BB44A398-CA17-4D7A-84A8-A2E047801DAD}" srcOrd="0" destOrd="0" presId="urn:microsoft.com/office/officeart/2005/8/layout/hProcess9"/>
    <dgm:cxn modelId="{792A4045-C5EB-46C1-A2D9-A0DCE8FA01CC}" type="presOf" srcId="{2214A8A3-AC56-4E55-9A18-24F111347203}" destId="{A8623F8D-FDA0-40AE-9F3C-3265B8990BD4}" srcOrd="0" destOrd="0" presId="urn:microsoft.com/office/officeart/2005/8/layout/hProcess9"/>
    <dgm:cxn modelId="{E16CE43F-3AA9-46B5-95ED-43FF8B4900BC}" srcId="{0F1E6E3E-2F64-46D1-987E-6A306924621F}" destId="{FCFCC96B-2FB2-49B3-8B81-7DB6E5B16207}" srcOrd="2" destOrd="0" parTransId="{80A706C0-AF40-41B7-A139-36D7BB9FA8E9}" sibTransId="{76041A09-50D4-4E96-A532-D5C43A58CED1}"/>
    <dgm:cxn modelId="{5989BCF1-5193-4EF7-9C05-323B3E7EC7D1}" srcId="{0F1E6E3E-2F64-46D1-987E-6A306924621F}" destId="{88774ADE-E5B7-4EF6-BC74-F256E06FD8B3}" srcOrd="3" destOrd="0" parTransId="{F18AEE7B-4572-4379-96A4-37E99AED301A}" sibTransId="{7881F8A9-3555-4BCD-B4AB-EA37B92DDF8D}"/>
    <dgm:cxn modelId="{EE28126A-22E4-4102-90D2-A2CE99AC97BE}" srcId="{0F1E6E3E-2F64-46D1-987E-6A306924621F}" destId="{95A02B06-AC6A-46B3-AA9B-8D01A4270CAA}" srcOrd="1" destOrd="0" parTransId="{391747EC-D315-4BD1-97E3-6FFE00EF61BD}" sibTransId="{63502C27-F272-4158-98CA-ADE70D6346E8}"/>
    <dgm:cxn modelId="{C4D93FBC-8402-4D33-8263-57E1809C9742}" type="presOf" srcId="{95A02B06-AC6A-46B3-AA9B-8D01A4270CAA}" destId="{E2F41EBF-A3F4-42F2-B3BD-BAA1A8EAE101}" srcOrd="0" destOrd="0" presId="urn:microsoft.com/office/officeart/2005/8/layout/hProcess9"/>
    <dgm:cxn modelId="{26AF68A8-A9B7-4E41-9174-BEC44A343B5B}" type="presOf" srcId="{88774ADE-E5B7-4EF6-BC74-F256E06FD8B3}" destId="{85D8ED7A-EF30-4592-A98C-B164628217BB}" srcOrd="0" destOrd="0" presId="urn:microsoft.com/office/officeart/2005/8/layout/hProcess9"/>
    <dgm:cxn modelId="{5D06BCD5-9AC1-4D17-ADDC-2637C1FA37B3}" type="presOf" srcId="{FCFCC96B-2FB2-49B3-8B81-7DB6E5B16207}" destId="{91316B1D-5F6A-42DB-B157-8AD99C1955D6}" srcOrd="0" destOrd="0" presId="urn:microsoft.com/office/officeart/2005/8/layout/hProcess9"/>
    <dgm:cxn modelId="{67AFA910-BC53-485A-9150-24860C900C29}" type="presOf" srcId="{A8FC1940-237D-4F71-AF9E-F61093799ED1}" destId="{D7F5A8D0-2DE1-44D0-AB6E-A7FA7E4A8441}" srcOrd="0" destOrd="0" presId="urn:microsoft.com/office/officeart/2005/8/layout/hProcess9"/>
    <dgm:cxn modelId="{DF8B2528-3C3E-4EB5-9A3A-48C4405E521F}" srcId="{0F1E6E3E-2F64-46D1-987E-6A306924621F}" destId="{A8FC1940-237D-4F71-AF9E-F61093799ED1}" srcOrd="4" destOrd="0" parTransId="{2D1A8555-544E-4052-91B5-2EF5805678EE}" sibTransId="{1D1904DC-0F49-4A36-9F88-94C62505EC07}"/>
    <dgm:cxn modelId="{D0594CFB-FD03-4CE7-AC9E-8B10AA4EDE01}" srcId="{0F1E6E3E-2F64-46D1-987E-6A306924621F}" destId="{2214A8A3-AC56-4E55-9A18-24F111347203}" srcOrd="0" destOrd="0" parTransId="{CB57F3DB-D33C-4EC4-B694-5B0D666B8FC0}" sibTransId="{31E20B85-D222-48DF-947D-E75BAA351EC4}"/>
    <dgm:cxn modelId="{52E77DD6-BAD3-4CF9-951B-49C7748C2336}" type="presParOf" srcId="{BB44A398-CA17-4D7A-84A8-A2E047801DAD}" destId="{5F5ED71C-D7B5-40D6-B23B-C4DBDE57EB8F}" srcOrd="0" destOrd="0" presId="urn:microsoft.com/office/officeart/2005/8/layout/hProcess9"/>
    <dgm:cxn modelId="{9D977C1A-9327-4E62-BAC6-71C411ACF19D}" type="presParOf" srcId="{BB44A398-CA17-4D7A-84A8-A2E047801DAD}" destId="{931EE59A-6102-4C3D-8F60-8783DAE83384}" srcOrd="1" destOrd="0" presId="urn:microsoft.com/office/officeart/2005/8/layout/hProcess9"/>
    <dgm:cxn modelId="{28AA7FCE-7152-40B0-AF85-BB7C60FC8AAE}" type="presParOf" srcId="{931EE59A-6102-4C3D-8F60-8783DAE83384}" destId="{A8623F8D-FDA0-40AE-9F3C-3265B8990BD4}" srcOrd="0" destOrd="0" presId="urn:microsoft.com/office/officeart/2005/8/layout/hProcess9"/>
    <dgm:cxn modelId="{B2058E49-45FE-4D39-91BA-A208BE1CED7A}" type="presParOf" srcId="{931EE59A-6102-4C3D-8F60-8783DAE83384}" destId="{323525B6-AC1D-443D-B719-6F663CC599E8}" srcOrd="1" destOrd="0" presId="urn:microsoft.com/office/officeart/2005/8/layout/hProcess9"/>
    <dgm:cxn modelId="{8368D0A8-0563-43D0-81A0-F1C020CF5794}" type="presParOf" srcId="{931EE59A-6102-4C3D-8F60-8783DAE83384}" destId="{E2F41EBF-A3F4-42F2-B3BD-BAA1A8EAE101}" srcOrd="2" destOrd="0" presId="urn:microsoft.com/office/officeart/2005/8/layout/hProcess9"/>
    <dgm:cxn modelId="{31424BEA-53E5-4401-9DA2-7F450BEDA608}" type="presParOf" srcId="{931EE59A-6102-4C3D-8F60-8783DAE83384}" destId="{3FDCBEA6-72EB-4994-942F-6F8835AA6A8A}" srcOrd="3" destOrd="0" presId="urn:microsoft.com/office/officeart/2005/8/layout/hProcess9"/>
    <dgm:cxn modelId="{A367914B-2046-4F29-969F-648F3DFE9E5B}" type="presParOf" srcId="{931EE59A-6102-4C3D-8F60-8783DAE83384}" destId="{91316B1D-5F6A-42DB-B157-8AD99C1955D6}" srcOrd="4" destOrd="0" presId="urn:microsoft.com/office/officeart/2005/8/layout/hProcess9"/>
    <dgm:cxn modelId="{0587CA2E-13DE-4882-B781-85F6B73ED56C}" type="presParOf" srcId="{931EE59A-6102-4C3D-8F60-8783DAE83384}" destId="{2B2B244D-2958-4D16-9796-DBEB1551715C}" srcOrd="5" destOrd="0" presId="urn:microsoft.com/office/officeart/2005/8/layout/hProcess9"/>
    <dgm:cxn modelId="{BF992660-9B4C-4455-A005-7764A897E208}" type="presParOf" srcId="{931EE59A-6102-4C3D-8F60-8783DAE83384}" destId="{85D8ED7A-EF30-4592-A98C-B164628217BB}" srcOrd="6" destOrd="0" presId="urn:microsoft.com/office/officeart/2005/8/layout/hProcess9"/>
    <dgm:cxn modelId="{C3DF9185-2994-487F-84D9-FF3AA9687BC2}" type="presParOf" srcId="{931EE59A-6102-4C3D-8F60-8783DAE83384}" destId="{AE13A713-A593-434C-9047-A82CBF5841E3}" srcOrd="7" destOrd="0" presId="urn:microsoft.com/office/officeart/2005/8/layout/hProcess9"/>
    <dgm:cxn modelId="{8076530D-7B91-4C10-BD66-8CC760F3C278}" type="presParOf" srcId="{931EE59A-6102-4C3D-8F60-8783DAE83384}" destId="{D7F5A8D0-2DE1-44D0-AB6E-A7FA7E4A8441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1E6E3E-2F64-46D1-987E-6A306924621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2214A8A3-AC56-4E55-9A18-24F11134720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Trajectory Preprocessing</a:t>
          </a:r>
          <a:endParaRPr lang="en-US" dirty="0">
            <a:latin typeface="Baskerville Old Face" panose="02020602080505020303" pitchFamily="18" charset="0"/>
          </a:endParaRPr>
        </a:p>
      </dgm:t>
    </dgm:pt>
    <dgm:pt modelId="{CB57F3DB-D33C-4EC4-B694-5B0D666B8FC0}" type="parTrans" cxnId="{D0594CFB-FD03-4CE7-AC9E-8B10AA4EDE01}">
      <dgm:prSet/>
      <dgm:spPr/>
      <dgm:t>
        <a:bodyPr/>
        <a:lstStyle/>
        <a:p>
          <a:endParaRPr lang="en-US"/>
        </a:p>
      </dgm:t>
    </dgm:pt>
    <dgm:pt modelId="{31E20B85-D222-48DF-947D-E75BAA351EC4}" type="sibTrans" cxnId="{D0594CFB-FD03-4CE7-AC9E-8B10AA4EDE01}">
      <dgm:prSet/>
      <dgm:spPr/>
      <dgm:t>
        <a:bodyPr/>
        <a:lstStyle/>
        <a:p>
          <a:endParaRPr lang="en-US"/>
        </a:p>
      </dgm:t>
    </dgm:pt>
    <dgm:pt modelId="{95A02B06-AC6A-46B3-AA9B-8D01A4270CAA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Trajectory Similarity Analysis</a:t>
          </a:r>
          <a:endParaRPr lang="en-US" dirty="0">
            <a:latin typeface="Baskerville Old Face" panose="02020602080505020303" pitchFamily="18" charset="0"/>
          </a:endParaRPr>
        </a:p>
      </dgm:t>
    </dgm:pt>
    <dgm:pt modelId="{391747EC-D315-4BD1-97E3-6FFE00EF61BD}" type="parTrans" cxnId="{EE28126A-22E4-4102-90D2-A2CE99AC97BE}">
      <dgm:prSet/>
      <dgm:spPr/>
      <dgm:t>
        <a:bodyPr/>
        <a:lstStyle/>
        <a:p>
          <a:endParaRPr lang="en-US"/>
        </a:p>
      </dgm:t>
    </dgm:pt>
    <dgm:pt modelId="{63502C27-F272-4158-98CA-ADE70D6346E8}" type="sibTrans" cxnId="{EE28126A-22E4-4102-90D2-A2CE99AC97BE}">
      <dgm:prSet/>
      <dgm:spPr/>
      <dgm:t>
        <a:bodyPr/>
        <a:lstStyle/>
        <a:p>
          <a:endParaRPr lang="en-US"/>
        </a:p>
      </dgm:t>
    </dgm:pt>
    <dgm:pt modelId="{FCFCC96B-2FB2-49B3-8B81-7DB6E5B1620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Trajectory Clustering</a:t>
          </a:r>
          <a:endParaRPr lang="en-US" dirty="0">
            <a:latin typeface="Baskerville Old Face" panose="02020602080505020303" pitchFamily="18" charset="0"/>
          </a:endParaRPr>
        </a:p>
      </dgm:t>
    </dgm:pt>
    <dgm:pt modelId="{80A706C0-AF40-41B7-A139-36D7BB9FA8E9}" type="parTrans" cxnId="{E16CE43F-3AA9-46B5-95ED-43FF8B4900BC}">
      <dgm:prSet/>
      <dgm:spPr/>
      <dgm:t>
        <a:bodyPr/>
        <a:lstStyle/>
        <a:p>
          <a:endParaRPr lang="en-US"/>
        </a:p>
      </dgm:t>
    </dgm:pt>
    <dgm:pt modelId="{76041A09-50D4-4E96-A532-D5C43A58CED1}" type="sibTrans" cxnId="{E16CE43F-3AA9-46B5-95ED-43FF8B4900BC}">
      <dgm:prSet/>
      <dgm:spPr/>
      <dgm:t>
        <a:bodyPr/>
        <a:lstStyle/>
        <a:p>
          <a:endParaRPr lang="en-US"/>
        </a:p>
      </dgm:t>
    </dgm:pt>
    <dgm:pt modelId="{88774ADE-E5B7-4EF6-BC74-F256E06FD8B3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Trajectory Summarization</a:t>
          </a:r>
          <a:endParaRPr lang="en-US" dirty="0">
            <a:latin typeface="Baskerville Old Face" panose="02020602080505020303" pitchFamily="18" charset="0"/>
          </a:endParaRPr>
        </a:p>
      </dgm:t>
    </dgm:pt>
    <dgm:pt modelId="{F18AEE7B-4572-4379-96A4-37E99AED301A}" type="parTrans" cxnId="{5989BCF1-5193-4EF7-9C05-323B3E7EC7D1}">
      <dgm:prSet/>
      <dgm:spPr/>
      <dgm:t>
        <a:bodyPr/>
        <a:lstStyle/>
        <a:p>
          <a:endParaRPr lang="en-US"/>
        </a:p>
      </dgm:t>
    </dgm:pt>
    <dgm:pt modelId="{7881F8A9-3555-4BCD-B4AB-EA37B92DDF8D}" type="sibTrans" cxnId="{5989BCF1-5193-4EF7-9C05-323B3E7EC7D1}">
      <dgm:prSet/>
      <dgm:spPr/>
      <dgm:t>
        <a:bodyPr/>
        <a:lstStyle/>
        <a:p>
          <a:endParaRPr lang="en-US"/>
        </a:p>
      </dgm:t>
    </dgm:pt>
    <dgm:pt modelId="{A8FC1940-237D-4F71-AF9E-F61093799ED1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Baskerville Old Face" panose="02020602080505020303" pitchFamily="18" charset="0"/>
            </a:rPr>
            <a:t>Applications of Mobility Summary</a:t>
          </a:r>
          <a:endParaRPr lang="en-US" dirty="0">
            <a:latin typeface="Baskerville Old Face" panose="02020602080505020303" pitchFamily="18" charset="0"/>
          </a:endParaRPr>
        </a:p>
      </dgm:t>
    </dgm:pt>
    <dgm:pt modelId="{2D1A8555-544E-4052-91B5-2EF5805678EE}" type="parTrans" cxnId="{DF8B2528-3C3E-4EB5-9A3A-48C4405E521F}">
      <dgm:prSet/>
      <dgm:spPr/>
      <dgm:t>
        <a:bodyPr/>
        <a:lstStyle/>
        <a:p>
          <a:endParaRPr lang="en-US"/>
        </a:p>
      </dgm:t>
    </dgm:pt>
    <dgm:pt modelId="{1D1904DC-0F49-4A36-9F88-94C62505EC07}" type="sibTrans" cxnId="{DF8B2528-3C3E-4EB5-9A3A-48C4405E521F}">
      <dgm:prSet/>
      <dgm:spPr/>
      <dgm:t>
        <a:bodyPr/>
        <a:lstStyle/>
        <a:p>
          <a:endParaRPr lang="en-US"/>
        </a:p>
      </dgm:t>
    </dgm:pt>
    <dgm:pt modelId="{BB44A398-CA17-4D7A-84A8-A2E047801DAD}" type="pres">
      <dgm:prSet presAssocID="{0F1E6E3E-2F64-46D1-987E-6A306924621F}" presName="CompostProcess" presStyleCnt="0">
        <dgm:presLayoutVars>
          <dgm:dir/>
          <dgm:resizeHandles val="exact"/>
        </dgm:presLayoutVars>
      </dgm:prSet>
      <dgm:spPr/>
    </dgm:pt>
    <dgm:pt modelId="{5F5ED71C-D7B5-40D6-B23B-C4DBDE57EB8F}" type="pres">
      <dgm:prSet presAssocID="{0F1E6E3E-2F64-46D1-987E-6A306924621F}" presName="arrow" presStyleLbl="bgShp" presStyleIdx="0" presStyleCnt="1"/>
      <dgm:spPr/>
    </dgm:pt>
    <dgm:pt modelId="{931EE59A-6102-4C3D-8F60-8783DAE83384}" type="pres">
      <dgm:prSet presAssocID="{0F1E6E3E-2F64-46D1-987E-6A306924621F}" presName="linearProcess" presStyleCnt="0"/>
      <dgm:spPr/>
    </dgm:pt>
    <dgm:pt modelId="{A8623F8D-FDA0-40AE-9F3C-3265B8990BD4}" type="pres">
      <dgm:prSet presAssocID="{2214A8A3-AC56-4E55-9A18-24F111347203}" presName="textNode" presStyleLbl="node1" presStyleIdx="0" presStyleCnt="5">
        <dgm:presLayoutVars>
          <dgm:bulletEnabled val="1"/>
        </dgm:presLayoutVars>
      </dgm:prSet>
      <dgm:spPr/>
    </dgm:pt>
    <dgm:pt modelId="{323525B6-AC1D-443D-B719-6F663CC599E8}" type="pres">
      <dgm:prSet presAssocID="{31E20B85-D222-48DF-947D-E75BAA351EC4}" presName="sibTrans" presStyleCnt="0"/>
      <dgm:spPr/>
    </dgm:pt>
    <dgm:pt modelId="{E2F41EBF-A3F4-42F2-B3BD-BAA1A8EAE101}" type="pres">
      <dgm:prSet presAssocID="{95A02B06-AC6A-46B3-AA9B-8D01A4270CAA}" presName="textNode" presStyleLbl="node1" presStyleIdx="1" presStyleCnt="5">
        <dgm:presLayoutVars>
          <dgm:bulletEnabled val="1"/>
        </dgm:presLayoutVars>
      </dgm:prSet>
      <dgm:spPr/>
    </dgm:pt>
    <dgm:pt modelId="{3FDCBEA6-72EB-4994-942F-6F8835AA6A8A}" type="pres">
      <dgm:prSet presAssocID="{63502C27-F272-4158-98CA-ADE70D6346E8}" presName="sibTrans" presStyleCnt="0"/>
      <dgm:spPr/>
    </dgm:pt>
    <dgm:pt modelId="{91316B1D-5F6A-42DB-B157-8AD99C1955D6}" type="pres">
      <dgm:prSet presAssocID="{FCFCC96B-2FB2-49B3-8B81-7DB6E5B16207}" presName="textNode" presStyleLbl="node1" presStyleIdx="2" presStyleCnt="5">
        <dgm:presLayoutVars>
          <dgm:bulletEnabled val="1"/>
        </dgm:presLayoutVars>
      </dgm:prSet>
      <dgm:spPr/>
    </dgm:pt>
    <dgm:pt modelId="{2B2B244D-2958-4D16-9796-DBEB1551715C}" type="pres">
      <dgm:prSet presAssocID="{76041A09-50D4-4E96-A532-D5C43A58CED1}" presName="sibTrans" presStyleCnt="0"/>
      <dgm:spPr/>
    </dgm:pt>
    <dgm:pt modelId="{85D8ED7A-EF30-4592-A98C-B164628217BB}" type="pres">
      <dgm:prSet presAssocID="{88774ADE-E5B7-4EF6-BC74-F256E06FD8B3}" presName="textNode" presStyleLbl="node1" presStyleIdx="3" presStyleCnt="5">
        <dgm:presLayoutVars>
          <dgm:bulletEnabled val="1"/>
        </dgm:presLayoutVars>
      </dgm:prSet>
      <dgm:spPr/>
    </dgm:pt>
    <dgm:pt modelId="{AE13A713-A593-434C-9047-A82CBF5841E3}" type="pres">
      <dgm:prSet presAssocID="{7881F8A9-3555-4BCD-B4AB-EA37B92DDF8D}" presName="sibTrans" presStyleCnt="0"/>
      <dgm:spPr/>
    </dgm:pt>
    <dgm:pt modelId="{D7F5A8D0-2DE1-44D0-AB6E-A7FA7E4A8441}" type="pres">
      <dgm:prSet presAssocID="{A8FC1940-237D-4F71-AF9E-F61093799ED1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AAE26B70-AC0D-494E-9B5C-CF03EE89230E}" type="presOf" srcId="{88774ADE-E5B7-4EF6-BC74-F256E06FD8B3}" destId="{85D8ED7A-EF30-4592-A98C-B164628217BB}" srcOrd="0" destOrd="0" presId="urn:microsoft.com/office/officeart/2005/8/layout/hProcess9"/>
    <dgm:cxn modelId="{E16CE43F-3AA9-46B5-95ED-43FF8B4900BC}" srcId="{0F1E6E3E-2F64-46D1-987E-6A306924621F}" destId="{FCFCC96B-2FB2-49B3-8B81-7DB6E5B16207}" srcOrd="2" destOrd="0" parTransId="{80A706C0-AF40-41B7-A139-36D7BB9FA8E9}" sibTransId="{76041A09-50D4-4E96-A532-D5C43A58CED1}"/>
    <dgm:cxn modelId="{5989BCF1-5193-4EF7-9C05-323B3E7EC7D1}" srcId="{0F1E6E3E-2F64-46D1-987E-6A306924621F}" destId="{88774ADE-E5B7-4EF6-BC74-F256E06FD8B3}" srcOrd="3" destOrd="0" parTransId="{F18AEE7B-4572-4379-96A4-37E99AED301A}" sibTransId="{7881F8A9-3555-4BCD-B4AB-EA37B92DDF8D}"/>
    <dgm:cxn modelId="{EE28126A-22E4-4102-90D2-A2CE99AC97BE}" srcId="{0F1E6E3E-2F64-46D1-987E-6A306924621F}" destId="{95A02B06-AC6A-46B3-AA9B-8D01A4270CAA}" srcOrd="1" destOrd="0" parTransId="{391747EC-D315-4BD1-97E3-6FFE00EF61BD}" sibTransId="{63502C27-F272-4158-98CA-ADE70D6346E8}"/>
    <dgm:cxn modelId="{EFEFBC6C-DE56-46E3-A3E4-A7E47E6C0A61}" type="presOf" srcId="{2214A8A3-AC56-4E55-9A18-24F111347203}" destId="{A8623F8D-FDA0-40AE-9F3C-3265B8990BD4}" srcOrd="0" destOrd="0" presId="urn:microsoft.com/office/officeart/2005/8/layout/hProcess9"/>
    <dgm:cxn modelId="{DF8B2528-3C3E-4EB5-9A3A-48C4405E521F}" srcId="{0F1E6E3E-2F64-46D1-987E-6A306924621F}" destId="{A8FC1940-237D-4F71-AF9E-F61093799ED1}" srcOrd="4" destOrd="0" parTransId="{2D1A8555-544E-4052-91B5-2EF5805678EE}" sibTransId="{1D1904DC-0F49-4A36-9F88-94C62505EC07}"/>
    <dgm:cxn modelId="{D4C48F6F-C88A-40B4-A63D-8FE704C4FFEA}" type="presOf" srcId="{FCFCC96B-2FB2-49B3-8B81-7DB6E5B16207}" destId="{91316B1D-5F6A-42DB-B157-8AD99C1955D6}" srcOrd="0" destOrd="0" presId="urn:microsoft.com/office/officeart/2005/8/layout/hProcess9"/>
    <dgm:cxn modelId="{216BCF42-5186-413C-944A-13E992038D52}" type="presOf" srcId="{95A02B06-AC6A-46B3-AA9B-8D01A4270CAA}" destId="{E2F41EBF-A3F4-42F2-B3BD-BAA1A8EAE101}" srcOrd="0" destOrd="0" presId="urn:microsoft.com/office/officeart/2005/8/layout/hProcess9"/>
    <dgm:cxn modelId="{E34860A1-2888-4190-B58F-EC45E63F5FB4}" type="presOf" srcId="{0F1E6E3E-2F64-46D1-987E-6A306924621F}" destId="{BB44A398-CA17-4D7A-84A8-A2E047801DAD}" srcOrd="0" destOrd="0" presId="urn:microsoft.com/office/officeart/2005/8/layout/hProcess9"/>
    <dgm:cxn modelId="{296D55E4-DB2C-457E-BFF9-38EF42F7B267}" type="presOf" srcId="{A8FC1940-237D-4F71-AF9E-F61093799ED1}" destId="{D7F5A8D0-2DE1-44D0-AB6E-A7FA7E4A8441}" srcOrd="0" destOrd="0" presId="urn:microsoft.com/office/officeart/2005/8/layout/hProcess9"/>
    <dgm:cxn modelId="{D0594CFB-FD03-4CE7-AC9E-8B10AA4EDE01}" srcId="{0F1E6E3E-2F64-46D1-987E-6A306924621F}" destId="{2214A8A3-AC56-4E55-9A18-24F111347203}" srcOrd="0" destOrd="0" parTransId="{CB57F3DB-D33C-4EC4-B694-5B0D666B8FC0}" sibTransId="{31E20B85-D222-48DF-947D-E75BAA351EC4}"/>
    <dgm:cxn modelId="{0E23239D-4FA6-4943-AC1D-4BA0DB1AB9E1}" type="presParOf" srcId="{BB44A398-CA17-4D7A-84A8-A2E047801DAD}" destId="{5F5ED71C-D7B5-40D6-B23B-C4DBDE57EB8F}" srcOrd="0" destOrd="0" presId="urn:microsoft.com/office/officeart/2005/8/layout/hProcess9"/>
    <dgm:cxn modelId="{F2E30E35-A98D-477E-9E19-170EB916B28A}" type="presParOf" srcId="{BB44A398-CA17-4D7A-84A8-A2E047801DAD}" destId="{931EE59A-6102-4C3D-8F60-8783DAE83384}" srcOrd="1" destOrd="0" presId="urn:microsoft.com/office/officeart/2005/8/layout/hProcess9"/>
    <dgm:cxn modelId="{4397296E-7D44-4714-BAD0-791BF7BFE302}" type="presParOf" srcId="{931EE59A-6102-4C3D-8F60-8783DAE83384}" destId="{A8623F8D-FDA0-40AE-9F3C-3265B8990BD4}" srcOrd="0" destOrd="0" presId="urn:microsoft.com/office/officeart/2005/8/layout/hProcess9"/>
    <dgm:cxn modelId="{A4E7FF9E-526D-4AA4-B7DE-FF72D7416686}" type="presParOf" srcId="{931EE59A-6102-4C3D-8F60-8783DAE83384}" destId="{323525B6-AC1D-443D-B719-6F663CC599E8}" srcOrd="1" destOrd="0" presId="urn:microsoft.com/office/officeart/2005/8/layout/hProcess9"/>
    <dgm:cxn modelId="{8ECB7608-D79F-4B5C-8D89-26185BA7C9AE}" type="presParOf" srcId="{931EE59A-6102-4C3D-8F60-8783DAE83384}" destId="{E2F41EBF-A3F4-42F2-B3BD-BAA1A8EAE101}" srcOrd="2" destOrd="0" presId="urn:microsoft.com/office/officeart/2005/8/layout/hProcess9"/>
    <dgm:cxn modelId="{857AF7DC-0549-4C12-9401-73504068100B}" type="presParOf" srcId="{931EE59A-6102-4C3D-8F60-8783DAE83384}" destId="{3FDCBEA6-72EB-4994-942F-6F8835AA6A8A}" srcOrd="3" destOrd="0" presId="urn:microsoft.com/office/officeart/2005/8/layout/hProcess9"/>
    <dgm:cxn modelId="{A88CDF69-78B2-489F-86EF-197A12093F30}" type="presParOf" srcId="{931EE59A-6102-4C3D-8F60-8783DAE83384}" destId="{91316B1D-5F6A-42DB-B157-8AD99C1955D6}" srcOrd="4" destOrd="0" presId="urn:microsoft.com/office/officeart/2005/8/layout/hProcess9"/>
    <dgm:cxn modelId="{A2AF4CA6-F413-4F64-8F23-D6E6C498C56F}" type="presParOf" srcId="{931EE59A-6102-4C3D-8F60-8783DAE83384}" destId="{2B2B244D-2958-4D16-9796-DBEB1551715C}" srcOrd="5" destOrd="0" presId="urn:microsoft.com/office/officeart/2005/8/layout/hProcess9"/>
    <dgm:cxn modelId="{6EDE22F3-8751-402B-99A6-EB332E1E4791}" type="presParOf" srcId="{931EE59A-6102-4C3D-8F60-8783DAE83384}" destId="{85D8ED7A-EF30-4592-A98C-B164628217BB}" srcOrd="6" destOrd="0" presId="urn:microsoft.com/office/officeart/2005/8/layout/hProcess9"/>
    <dgm:cxn modelId="{6B85151D-017E-4346-B950-DE33328B064C}" type="presParOf" srcId="{931EE59A-6102-4C3D-8F60-8783DAE83384}" destId="{AE13A713-A593-434C-9047-A82CBF5841E3}" srcOrd="7" destOrd="0" presId="urn:microsoft.com/office/officeart/2005/8/layout/hProcess9"/>
    <dgm:cxn modelId="{044E8051-C0D7-48F0-96D6-58424471CAB4}" type="presParOf" srcId="{931EE59A-6102-4C3D-8F60-8783DAE83384}" destId="{D7F5A8D0-2DE1-44D0-AB6E-A7FA7E4A8441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5ED71C-D7B5-40D6-B23B-C4DBDE57EB8F}">
      <dsp:nvSpPr>
        <dsp:cNvPr id="0" name=""/>
        <dsp:cNvSpPr/>
      </dsp:nvSpPr>
      <dsp:spPr>
        <a:xfrm>
          <a:off x="771284" y="0"/>
          <a:ext cx="8741230" cy="402272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23F8D-FDA0-40AE-9F3C-3265B8990BD4}">
      <dsp:nvSpPr>
        <dsp:cNvPr id="0" name=""/>
        <dsp:cNvSpPr/>
      </dsp:nvSpPr>
      <dsp:spPr>
        <a:xfrm>
          <a:off x="4519" y="1206817"/>
          <a:ext cx="1975915" cy="160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Baskerville Old Face" panose="02020602080505020303" pitchFamily="18" charset="0"/>
            </a:rPr>
            <a:t>Trajectory Preprocessing</a:t>
          </a:r>
          <a:endParaRPr lang="en-US" sz="2100" kern="1200" dirty="0">
            <a:latin typeface="Baskerville Old Face" panose="02020602080505020303" pitchFamily="18" charset="0"/>
          </a:endParaRPr>
        </a:p>
      </dsp:txBody>
      <dsp:txXfrm>
        <a:off x="83068" y="1285366"/>
        <a:ext cx="1818817" cy="1451992"/>
      </dsp:txXfrm>
    </dsp:sp>
    <dsp:sp modelId="{E2F41EBF-A3F4-42F2-B3BD-BAA1A8EAE101}">
      <dsp:nvSpPr>
        <dsp:cNvPr id="0" name=""/>
        <dsp:cNvSpPr/>
      </dsp:nvSpPr>
      <dsp:spPr>
        <a:xfrm>
          <a:off x="2079230" y="1206817"/>
          <a:ext cx="1975915" cy="160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Baskerville Old Face" panose="02020602080505020303" pitchFamily="18" charset="0"/>
            </a:rPr>
            <a:t>Trajectory Similarity Analysis</a:t>
          </a:r>
          <a:endParaRPr lang="en-US" sz="2100" kern="1200" dirty="0">
            <a:latin typeface="Baskerville Old Face" panose="02020602080505020303" pitchFamily="18" charset="0"/>
          </a:endParaRPr>
        </a:p>
      </dsp:txBody>
      <dsp:txXfrm>
        <a:off x="2157779" y="1285366"/>
        <a:ext cx="1818817" cy="1451992"/>
      </dsp:txXfrm>
    </dsp:sp>
    <dsp:sp modelId="{91316B1D-5F6A-42DB-B157-8AD99C1955D6}">
      <dsp:nvSpPr>
        <dsp:cNvPr id="0" name=""/>
        <dsp:cNvSpPr/>
      </dsp:nvSpPr>
      <dsp:spPr>
        <a:xfrm>
          <a:off x="4153942" y="1206817"/>
          <a:ext cx="1975915" cy="160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Baskerville Old Face" panose="02020602080505020303" pitchFamily="18" charset="0"/>
            </a:rPr>
            <a:t>Trajectory Clustering</a:t>
          </a:r>
          <a:endParaRPr lang="en-US" sz="2100" kern="1200" dirty="0">
            <a:latin typeface="Baskerville Old Face" panose="02020602080505020303" pitchFamily="18" charset="0"/>
          </a:endParaRPr>
        </a:p>
      </dsp:txBody>
      <dsp:txXfrm>
        <a:off x="4232491" y="1285366"/>
        <a:ext cx="1818817" cy="1451992"/>
      </dsp:txXfrm>
    </dsp:sp>
    <dsp:sp modelId="{85D8ED7A-EF30-4592-A98C-B164628217BB}">
      <dsp:nvSpPr>
        <dsp:cNvPr id="0" name=""/>
        <dsp:cNvSpPr/>
      </dsp:nvSpPr>
      <dsp:spPr>
        <a:xfrm>
          <a:off x="6228653" y="1206817"/>
          <a:ext cx="1975915" cy="160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Baskerville Old Face" panose="02020602080505020303" pitchFamily="18" charset="0"/>
            </a:rPr>
            <a:t>Trajectory Summarization</a:t>
          </a:r>
          <a:endParaRPr lang="en-US" sz="2100" kern="1200" dirty="0">
            <a:latin typeface="Baskerville Old Face" panose="02020602080505020303" pitchFamily="18" charset="0"/>
          </a:endParaRPr>
        </a:p>
      </dsp:txBody>
      <dsp:txXfrm>
        <a:off x="6307202" y="1285366"/>
        <a:ext cx="1818817" cy="1451992"/>
      </dsp:txXfrm>
    </dsp:sp>
    <dsp:sp modelId="{D7F5A8D0-2DE1-44D0-AB6E-A7FA7E4A8441}">
      <dsp:nvSpPr>
        <dsp:cNvPr id="0" name=""/>
        <dsp:cNvSpPr/>
      </dsp:nvSpPr>
      <dsp:spPr>
        <a:xfrm>
          <a:off x="8303365" y="1206817"/>
          <a:ext cx="1975915" cy="160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Baskerville Old Face" panose="02020602080505020303" pitchFamily="18" charset="0"/>
            </a:rPr>
            <a:t>Applications of Mobility Summary</a:t>
          </a:r>
          <a:endParaRPr lang="en-US" sz="2100" kern="1200" dirty="0">
            <a:latin typeface="Baskerville Old Face" panose="02020602080505020303" pitchFamily="18" charset="0"/>
          </a:endParaRPr>
        </a:p>
      </dsp:txBody>
      <dsp:txXfrm>
        <a:off x="8381914" y="1285366"/>
        <a:ext cx="1818817" cy="1451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5ED71C-D7B5-40D6-B23B-C4DBDE57EB8F}">
      <dsp:nvSpPr>
        <dsp:cNvPr id="0" name=""/>
        <dsp:cNvSpPr/>
      </dsp:nvSpPr>
      <dsp:spPr>
        <a:xfrm>
          <a:off x="771284" y="0"/>
          <a:ext cx="8741230" cy="292884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23F8D-FDA0-40AE-9F3C-3265B8990BD4}">
      <dsp:nvSpPr>
        <dsp:cNvPr id="0" name=""/>
        <dsp:cNvSpPr/>
      </dsp:nvSpPr>
      <dsp:spPr>
        <a:xfrm>
          <a:off x="3151" y="878652"/>
          <a:ext cx="1968930" cy="1171536"/>
        </a:xfrm>
        <a:prstGeom prst="roundRect">
          <a:avLst/>
        </a:prstGeom>
        <a:solidFill>
          <a:schemeClr val="accent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Baskerville Old Face" panose="02020602080505020303" pitchFamily="18" charset="0"/>
            </a:rPr>
            <a:t>Trajectory Preprocessing</a:t>
          </a:r>
          <a:endParaRPr lang="en-US" sz="2200" kern="1200" dirty="0">
            <a:latin typeface="Baskerville Old Face" panose="02020602080505020303" pitchFamily="18" charset="0"/>
          </a:endParaRPr>
        </a:p>
      </dsp:txBody>
      <dsp:txXfrm>
        <a:off x="60341" y="935842"/>
        <a:ext cx="1854550" cy="1057156"/>
      </dsp:txXfrm>
    </dsp:sp>
    <dsp:sp modelId="{E2F41EBF-A3F4-42F2-B3BD-BAA1A8EAE101}">
      <dsp:nvSpPr>
        <dsp:cNvPr id="0" name=""/>
        <dsp:cNvSpPr/>
      </dsp:nvSpPr>
      <dsp:spPr>
        <a:xfrm>
          <a:off x="2080292" y="878652"/>
          <a:ext cx="1968930" cy="11715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Baskerville Old Face" panose="02020602080505020303" pitchFamily="18" charset="0"/>
            </a:rPr>
            <a:t>Trajectory Similarity Analysis</a:t>
          </a:r>
          <a:endParaRPr lang="en-US" sz="2200" kern="1200" dirty="0">
            <a:latin typeface="Baskerville Old Face" panose="02020602080505020303" pitchFamily="18" charset="0"/>
          </a:endParaRPr>
        </a:p>
      </dsp:txBody>
      <dsp:txXfrm>
        <a:off x="2137482" y="935842"/>
        <a:ext cx="1854550" cy="1057156"/>
      </dsp:txXfrm>
    </dsp:sp>
    <dsp:sp modelId="{91316B1D-5F6A-42DB-B157-8AD99C1955D6}">
      <dsp:nvSpPr>
        <dsp:cNvPr id="0" name=""/>
        <dsp:cNvSpPr/>
      </dsp:nvSpPr>
      <dsp:spPr>
        <a:xfrm>
          <a:off x="4157434" y="878652"/>
          <a:ext cx="1968930" cy="11715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Baskerville Old Face" panose="02020602080505020303" pitchFamily="18" charset="0"/>
            </a:rPr>
            <a:t>Trajectory Clustering</a:t>
          </a:r>
          <a:endParaRPr lang="en-US" sz="2200" kern="1200" dirty="0">
            <a:latin typeface="Baskerville Old Face" panose="02020602080505020303" pitchFamily="18" charset="0"/>
          </a:endParaRPr>
        </a:p>
      </dsp:txBody>
      <dsp:txXfrm>
        <a:off x="4214624" y="935842"/>
        <a:ext cx="1854550" cy="1057156"/>
      </dsp:txXfrm>
    </dsp:sp>
    <dsp:sp modelId="{85D8ED7A-EF30-4592-A98C-B164628217BB}">
      <dsp:nvSpPr>
        <dsp:cNvPr id="0" name=""/>
        <dsp:cNvSpPr/>
      </dsp:nvSpPr>
      <dsp:spPr>
        <a:xfrm>
          <a:off x="6234576" y="878652"/>
          <a:ext cx="1968930" cy="11715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Baskerville Old Face" panose="02020602080505020303" pitchFamily="18" charset="0"/>
            </a:rPr>
            <a:t>Trajectory Summarization</a:t>
          </a:r>
          <a:endParaRPr lang="en-US" sz="2200" kern="1200" dirty="0">
            <a:latin typeface="Baskerville Old Face" panose="02020602080505020303" pitchFamily="18" charset="0"/>
          </a:endParaRPr>
        </a:p>
      </dsp:txBody>
      <dsp:txXfrm>
        <a:off x="6291766" y="935842"/>
        <a:ext cx="1854550" cy="1057156"/>
      </dsp:txXfrm>
    </dsp:sp>
    <dsp:sp modelId="{D7F5A8D0-2DE1-44D0-AB6E-A7FA7E4A8441}">
      <dsp:nvSpPr>
        <dsp:cNvPr id="0" name=""/>
        <dsp:cNvSpPr/>
      </dsp:nvSpPr>
      <dsp:spPr>
        <a:xfrm>
          <a:off x="8311718" y="878652"/>
          <a:ext cx="1968930" cy="11715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Baskerville Old Face" panose="02020602080505020303" pitchFamily="18" charset="0"/>
            </a:rPr>
            <a:t>Applications of Mobility Summary</a:t>
          </a:r>
          <a:endParaRPr lang="en-US" sz="2200" kern="1200" dirty="0">
            <a:latin typeface="Baskerville Old Face" panose="02020602080505020303" pitchFamily="18" charset="0"/>
          </a:endParaRPr>
        </a:p>
      </dsp:txBody>
      <dsp:txXfrm>
        <a:off x="8368908" y="935842"/>
        <a:ext cx="1854550" cy="10571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5ED71C-D7B5-40D6-B23B-C4DBDE57EB8F}">
      <dsp:nvSpPr>
        <dsp:cNvPr id="0" name=""/>
        <dsp:cNvSpPr/>
      </dsp:nvSpPr>
      <dsp:spPr>
        <a:xfrm>
          <a:off x="771284" y="0"/>
          <a:ext cx="8741230" cy="292884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23F8D-FDA0-40AE-9F3C-3265B8990BD4}">
      <dsp:nvSpPr>
        <dsp:cNvPr id="0" name=""/>
        <dsp:cNvSpPr/>
      </dsp:nvSpPr>
      <dsp:spPr>
        <a:xfrm>
          <a:off x="3151" y="878652"/>
          <a:ext cx="1968930" cy="117153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Baskerville Old Face" panose="02020602080505020303" pitchFamily="18" charset="0"/>
            </a:rPr>
            <a:t>Trajectory Preprocessing</a:t>
          </a:r>
          <a:endParaRPr lang="en-US" sz="2200" kern="1200" dirty="0">
            <a:latin typeface="Baskerville Old Face" panose="02020602080505020303" pitchFamily="18" charset="0"/>
          </a:endParaRPr>
        </a:p>
      </dsp:txBody>
      <dsp:txXfrm>
        <a:off x="60341" y="935842"/>
        <a:ext cx="1854550" cy="1057156"/>
      </dsp:txXfrm>
    </dsp:sp>
    <dsp:sp modelId="{E2F41EBF-A3F4-42F2-B3BD-BAA1A8EAE101}">
      <dsp:nvSpPr>
        <dsp:cNvPr id="0" name=""/>
        <dsp:cNvSpPr/>
      </dsp:nvSpPr>
      <dsp:spPr>
        <a:xfrm>
          <a:off x="2080292" y="878652"/>
          <a:ext cx="1968930" cy="1171536"/>
        </a:xfrm>
        <a:prstGeom prst="roundRect">
          <a:avLst/>
        </a:prstGeom>
        <a:solidFill>
          <a:schemeClr val="accent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Baskerville Old Face" panose="02020602080505020303" pitchFamily="18" charset="0"/>
            </a:rPr>
            <a:t>Trajectory Similarity Analysis</a:t>
          </a:r>
          <a:endParaRPr lang="en-US" sz="2200" kern="1200" dirty="0">
            <a:latin typeface="Baskerville Old Face" panose="02020602080505020303" pitchFamily="18" charset="0"/>
          </a:endParaRPr>
        </a:p>
      </dsp:txBody>
      <dsp:txXfrm>
        <a:off x="2137482" y="935842"/>
        <a:ext cx="1854550" cy="1057156"/>
      </dsp:txXfrm>
    </dsp:sp>
    <dsp:sp modelId="{91316B1D-5F6A-42DB-B157-8AD99C1955D6}">
      <dsp:nvSpPr>
        <dsp:cNvPr id="0" name=""/>
        <dsp:cNvSpPr/>
      </dsp:nvSpPr>
      <dsp:spPr>
        <a:xfrm>
          <a:off x="4157434" y="878652"/>
          <a:ext cx="1968930" cy="11715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Baskerville Old Face" panose="02020602080505020303" pitchFamily="18" charset="0"/>
            </a:rPr>
            <a:t>Trajectory Clustering</a:t>
          </a:r>
          <a:endParaRPr lang="en-US" sz="2200" kern="1200" dirty="0">
            <a:latin typeface="Baskerville Old Face" panose="02020602080505020303" pitchFamily="18" charset="0"/>
          </a:endParaRPr>
        </a:p>
      </dsp:txBody>
      <dsp:txXfrm>
        <a:off x="4214624" y="935842"/>
        <a:ext cx="1854550" cy="1057156"/>
      </dsp:txXfrm>
    </dsp:sp>
    <dsp:sp modelId="{85D8ED7A-EF30-4592-A98C-B164628217BB}">
      <dsp:nvSpPr>
        <dsp:cNvPr id="0" name=""/>
        <dsp:cNvSpPr/>
      </dsp:nvSpPr>
      <dsp:spPr>
        <a:xfrm>
          <a:off x="6234576" y="878652"/>
          <a:ext cx="1968930" cy="11715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Baskerville Old Face" panose="02020602080505020303" pitchFamily="18" charset="0"/>
            </a:rPr>
            <a:t>Trajectory Summarization</a:t>
          </a:r>
          <a:endParaRPr lang="en-US" sz="2200" kern="1200" dirty="0">
            <a:latin typeface="Baskerville Old Face" panose="02020602080505020303" pitchFamily="18" charset="0"/>
          </a:endParaRPr>
        </a:p>
      </dsp:txBody>
      <dsp:txXfrm>
        <a:off x="6291766" y="935842"/>
        <a:ext cx="1854550" cy="1057156"/>
      </dsp:txXfrm>
    </dsp:sp>
    <dsp:sp modelId="{D7F5A8D0-2DE1-44D0-AB6E-A7FA7E4A8441}">
      <dsp:nvSpPr>
        <dsp:cNvPr id="0" name=""/>
        <dsp:cNvSpPr/>
      </dsp:nvSpPr>
      <dsp:spPr>
        <a:xfrm>
          <a:off x="8311718" y="878652"/>
          <a:ext cx="1968930" cy="11715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Baskerville Old Face" panose="02020602080505020303" pitchFamily="18" charset="0"/>
            </a:rPr>
            <a:t>Applications of Mobility Summary</a:t>
          </a:r>
          <a:endParaRPr lang="en-US" sz="2200" kern="1200" dirty="0">
            <a:latin typeface="Baskerville Old Face" panose="02020602080505020303" pitchFamily="18" charset="0"/>
          </a:endParaRPr>
        </a:p>
      </dsp:txBody>
      <dsp:txXfrm>
        <a:off x="8368908" y="935842"/>
        <a:ext cx="1854550" cy="10571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5ED71C-D7B5-40D6-B23B-C4DBDE57EB8F}">
      <dsp:nvSpPr>
        <dsp:cNvPr id="0" name=""/>
        <dsp:cNvSpPr/>
      </dsp:nvSpPr>
      <dsp:spPr>
        <a:xfrm>
          <a:off x="771284" y="0"/>
          <a:ext cx="8741230" cy="292884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23F8D-FDA0-40AE-9F3C-3265B8990BD4}">
      <dsp:nvSpPr>
        <dsp:cNvPr id="0" name=""/>
        <dsp:cNvSpPr/>
      </dsp:nvSpPr>
      <dsp:spPr>
        <a:xfrm>
          <a:off x="3151" y="878652"/>
          <a:ext cx="1968930" cy="117153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Baskerville Old Face" panose="02020602080505020303" pitchFamily="18" charset="0"/>
            </a:rPr>
            <a:t>Trajectory Preprocessing</a:t>
          </a:r>
          <a:endParaRPr lang="en-US" sz="2200" kern="1200" dirty="0">
            <a:latin typeface="Baskerville Old Face" panose="02020602080505020303" pitchFamily="18" charset="0"/>
          </a:endParaRPr>
        </a:p>
      </dsp:txBody>
      <dsp:txXfrm>
        <a:off x="60341" y="935842"/>
        <a:ext cx="1854550" cy="1057156"/>
      </dsp:txXfrm>
    </dsp:sp>
    <dsp:sp modelId="{E2F41EBF-A3F4-42F2-B3BD-BAA1A8EAE101}">
      <dsp:nvSpPr>
        <dsp:cNvPr id="0" name=""/>
        <dsp:cNvSpPr/>
      </dsp:nvSpPr>
      <dsp:spPr>
        <a:xfrm>
          <a:off x="2080292" y="878652"/>
          <a:ext cx="1968930" cy="117153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Baskerville Old Face" panose="02020602080505020303" pitchFamily="18" charset="0"/>
            </a:rPr>
            <a:t>Trajectory Similarity Analysis</a:t>
          </a:r>
          <a:endParaRPr lang="en-US" sz="2200" kern="1200" dirty="0">
            <a:latin typeface="Baskerville Old Face" panose="02020602080505020303" pitchFamily="18" charset="0"/>
          </a:endParaRPr>
        </a:p>
      </dsp:txBody>
      <dsp:txXfrm>
        <a:off x="2137482" y="935842"/>
        <a:ext cx="1854550" cy="1057156"/>
      </dsp:txXfrm>
    </dsp:sp>
    <dsp:sp modelId="{91316B1D-5F6A-42DB-B157-8AD99C1955D6}">
      <dsp:nvSpPr>
        <dsp:cNvPr id="0" name=""/>
        <dsp:cNvSpPr/>
      </dsp:nvSpPr>
      <dsp:spPr>
        <a:xfrm>
          <a:off x="4157434" y="878652"/>
          <a:ext cx="1968930" cy="1171536"/>
        </a:xfrm>
        <a:prstGeom prst="roundRect">
          <a:avLst/>
        </a:prstGeom>
        <a:solidFill>
          <a:schemeClr val="accent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Baskerville Old Face" panose="02020602080505020303" pitchFamily="18" charset="0"/>
            </a:rPr>
            <a:t>Trajectory Clustering</a:t>
          </a:r>
          <a:endParaRPr lang="en-US" sz="2200" kern="1200" dirty="0">
            <a:latin typeface="Baskerville Old Face" panose="02020602080505020303" pitchFamily="18" charset="0"/>
          </a:endParaRPr>
        </a:p>
      </dsp:txBody>
      <dsp:txXfrm>
        <a:off x="4214624" y="935842"/>
        <a:ext cx="1854550" cy="1057156"/>
      </dsp:txXfrm>
    </dsp:sp>
    <dsp:sp modelId="{85D8ED7A-EF30-4592-A98C-B164628217BB}">
      <dsp:nvSpPr>
        <dsp:cNvPr id="0" name=""/>
        <dsp:cNvSpPr/>
      </dsp:nvSpPr>
      <dsp:spPr>
        <a:xfrm>
          <a:off x="6234576" y="878652"/>
          <a:ext cx="1968930" cy="11715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Baskerville Old Face" panose="02020602080505020303" pitchFamily="18" charset="0"/>
            </a:rPr>
            <a:t>Trajectory Summarization</a:t>
          </a:r>
          <a:endParaRPr lang="en-US" sz="2200" kern="1200" dirty="0">
            <a:latin typeface="Baskerville Old Face" panose="02020602080505020303" pitchFamily="18" charset="0"/>
          </a:endParaRPr>
        </a:p>
      </dsp:txBody>
      <dsp:txXfrm>
        <a:off x="6291766" y="935842"/>
        <a:ext cx="1854550" cy="1057156"/>
      </dsp:txXfrm>
    </dsp:sp>
    <dsp:sp modelId="{D7F5A8D0-2DE1-44D0-AB6E-A7FA7E4A8441}">
      <dsp:nvSpPr>
        <dsp:cNvPr id="0" name=""/>
        <dsp:cNvSpPr/>
      </dsp:nvSpPr>
      <dsp:spPr>
        <a:xfrm>
          <a:off x="8311718" y="878652"/>
          <a:ext cx="1968930" cy="11715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Baskerville Old Face" panose="02020602080505020303" pitchFamily="18" charset="0"/>
            </a:rPr>
            <a:t>Applications of Mobility Summary</a:t>
          </a:r>
          <a:endParaRPr lang="en-US" sz="2200" kern="1200" dirty="0">
            <a:latin typeface="Baskerville Old Face" panose="02020602080505020303" pitchFamily="18" charset="0"/>
          </a:endParaRPr>
        </a:p>
      </dsp:txBody>
      <dsp:txXfrm>
        <a:off x="8368908" y="935842"/>
        <a:ext cx="1854550" cy="10571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5ED71C-D7B5-40D6-B23B-C4DBDE57EB8F}">
      <dsp:nvSpPr>
        <dsp:cNvPr id="0" name=""/>
        <dsp:cNvSpPr/>
      </dsp:nvSpPr>
      <dsp:spPr>
        <a:xfrm>
          <a:off x="771284" y="0"/>
          <a:ext cx="8741230" cy="292884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23F8D-FDA0-40AE-9F3C-3265B8990BD4}">
      <dsp:nvSpPr>
        <dsp:cNvPr id="0" name=""/>
        <dsp:cNvSpPr/>
      </dsp:nvSpPr>
      <dsp:spPr>
        <a:xfrm>
          <a:off x="3151" y="878652"/>
          <a:ext cx="1968930" cy="117153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Baskerville Old Face" panose="02020602080505020303" pitchFamily="18" charset="0"/>
            </a:rPr>
            <a:t>Trajectory Preprocessing</a:t>
          </a:r>
          <a:endParaRPr lang="en-US" sz="2200" kern="1200" dirty="0">
            <a:latin typeface="Baskerville Old Face" panose="02020602080505020303" pitchFamily="18" charset="0"/>
          </a:endParaRPr>
        </a:p>
      </dsp:txBody>
      <dsp:txXfrm>
        <a:off x="60341" y="935842"/>
        <a:ext cx="1854550" cy="1057156"/>
      </dsp:txXfrm>
    </dsp:sp>
    <dsp:sp modelId="{E2F41EBF-A3F4-42F2-B3BD-BAA1A8EAE101}">
      <dsp:nvSpPr>
        <dsp:cNvPr id="0" name=""/>
        <dsp:cNvSpPr/>
      </dsp:nvSpPr>
      <dsp:spPr>
        <a:xfrm>
          <a:off x="2080292" y="878652"/>
          <a:ext cx="1968930" cy="117153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Baskerville Old Face" panose="02020602080505020303" pitchFamily="18" charset="0"/>
            </a:rPr>
            <a:t>Trajectory Similarity Analysis</a:t>
          </a:r>
          <a:endParaRPr lang="en-US" sz="2200" kern="1200" dirty="0">
            <a:latin typeface="Baskerville Old Face" panose="02020602080505020303" pitchFamily="18" charset="0"/>
          </a:endParaRPr>
        </a:p>
      </dsp:txBody>
      <dsp:txXfrm>
        <a:off x="2137482" y="935842"/>
        <a:ext cx="1854550" cy="1057156"/>
      </dsp:txXfrm>
    </dsp:sp>
    <dsp:sp modelId="{91316B1D-5F6A-42DB-B157-8AD99C1955D6}">
      <dsp:nvSpPr>
        <dsp:cNvPr id="0" name=""/>
        <dsp:cNvSpPr/>
      </dsp:nvSpPr>
      <dsp:spPr>
        <a:xfrm>
          <a:off x="4157434" y="878652"/>
          <a:ext cx="1968930" cy="1171536"/>
        </a:xfrm>
        <a:prstGeom prst="roundRect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Baskerville Old Face" panose="02020602080505020303" pitchFamily="18" charset="0"/>
            </a:rPr>
            <a:t>Trajectory Clustering</a:t>
          </a:r>
          <a:endParaRPr lang="en-US" sz="2200" kern="1200" dirty="0">
            <a:latin typeface="Baskerville Old Face" panose="02020602080505020303" pitchFamily="18" charset="0"/>
          </a:endParaRPr>
        </a:p>
      </dsp:txBody>
      <dsp:txXfrm>
        <a:off x="4214624" y="935842"/>
        <a:ext cx="1854550" cy="1057156"/>
      </dsp:txXfrm>
    </dsp:sp>
    <dsp:sp modelId="{85D8ED7A-EF30-4592-A98C-B164628217BB}">
      <dsp:nvSpPr>
        <dsp:cNvPr id="0" name=""/>
        <dsp:cNvSpPr/>
      </dsp:nvSpPr>
      <dsp:spPr>
        <a:xfrm>
          <a:off x="6234576" y="878652"/>
          <a:ext cx="1968930" cy="1171536"/>
        </a:xfrm>
        <a:prstGeom prst="roundRect">
          <a:avLst/>
        </a:prstGeom>
        <a:solidFill>
          <a:schemeClr val="accent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Baskerville Old Face" panose="02020602080505020303" pitchFamily="18" charset="0"/>
            </a:rPr>
            <a:t>Trajectory Summarization</a:t>
          </a:r>
          <a:endParaRPr lang="en-US" sz="2200" kern="1200" dirty="0">
            <a:latin typeface="Baskerville Old Face" panose="02020602080505020303" pitchFamily="18" charset="0"/>
          </a:endParaRPr>
        </a:p>
      </dsp:txBody>
      <dsp:txXfrm>
        <a:off x="6291766" y="935842"/>
        <a:ext cx="1854550" cy="1057156"/>
      </dsp:txXfrm>
    </dsp:sp>
    <dsp:sp modelId="{D7F5A8D0-2DE1-44D0-AB6E-A7FA7E4A8441}">
      <dsp:nvSpPr>
        <dsp:cNvPr id="0" name=""/>
        <dsp:cNvSpPr/>
      </dsp:nvSpPr>
      <dsp:spPr>
        <a:xfrm>
          <a:off x="8311718" y="878652"/>
          <a:ext cx="1968930" cy="1171536"/>
        </a:xfrm>
        <a:prstGeom prst="roundRect">
          <a:avLst/>
        </a:prstGeom>
        <a:solidFill>
          <a:schemeClr val="accent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Baskerville Old Face" panose="02020602080505020303" pitchFamily="18" charset="0"/>
            </a:rPr>
            <a:t>Applications of Mobility Summary</a:t>
          </a:r>
          <a:endParaRPr lang="en-US" sz="2200" kern="1200" dirty="0">
            <a:latin typeface="Baskerville Old Face" panose="02020602080505020303" pitchFamily="18" charset="0"/>
          </a:endParaRPr>
        </a:p>
      </dsp:txBody>
      <dsp:txXfrm>
        <a:off x="8368908" y="935842"/>
        <a:ext cx="1854550" cy="1057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CE2BD-6EB0-4523-B060-9BB436A7DF70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63E72-6386-44CE-9976-C2C468246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31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63E72-6386-44CE-9976-C2C4682463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29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63E72-6386-44CE-9976-C2C4682463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70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63E72-6386-44CE-9976-C2C4682463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80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EFA3ED-8DD3-4F07-975A-58A93E7C897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569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63E72-6386-44CE-9976-C2C46824630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24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2000-90CA-4F85-B45F-5CFF5198E3B2}" type="datetime1">
              <a:rPr lang="en-US" smtClean="0"/>
              <a:t>12/22/2015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Manasa Jm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191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2382-F07D-4255-9027-64F0A53557AF}" type="datetime1">
              <a:rPr lang="en-US" smtClean="0"/>
              <a:t>12/22/2015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Manasa Jm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5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96F1-A4AC-44A4-81B1-9BFE7E374F39}" type="datetime1">
              <a:rPr lang="en-US" smtClean="0"/>
              <a:t>12/22/2015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Manasa Jm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622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8C51D-D13A-44D1-BDCA-1E0E1D96D462}" type="datetime1">
              <a:rPr lang="en-US" smtClean="0"/>
              <a:t>12/22/2015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Manasa Jm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16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5D7E4-7D8C-4FD9-9B23-36C1CD7AC263}" type="datetime1">
              <a:rPr lang="en-US" smtClean="0"/>
              <a:t>12/22/2015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Manasa Jm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2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E024-0956-431F-9D2C-AC7BB872B08E}" type="datetime1">
              <a:rPr lang="en-US" smtClean="0"/>
              <a:t>12/22/2015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Manasa Jm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041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9DCE-7354-4534-9ADD-1B2073EB73F4}" type="datetime1">
              <a:rPr lang="en-US" smtClean="0"/>
              <a:t>12/22/2015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Manasa Jm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521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0464-4171-4F9C-A527-54AD53937689}" type="datetime1">
              <a:rPr lang="en-US" smtClean="0"/>
              <a:t>12/22/2015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Manasa Jm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38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4BD9-2027-4A59-9AAD-A1B54C8712C7}" type="datetime1">
              <a:rPr lang="en-US" smtClean="0"/>
              <a:t>12/22/2015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Manasa Jm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414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2B275C5-A020-4821-9BB8-8F789856DF93}" type="datetime1">
              <a:rPr lang="en-US" smtClean="0"/>
              <a:t>12/22/2015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Manasa Jm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049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3B94-1D0C-47B6-B912-4486563974BB}" type="datetime1">
              <a:rPr lang="en-US" smtClean="0"/>
              <a:t>12/22/2015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Manasa Jm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8963F8-DC62-45A7-894B-BF03CDFBC467}" type="datetime1">
              <a:rPr lang="en-US" smtClean="0"/>
              <a:t>12/22/2015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Manasa Jm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25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6" r:id="rId1"/>
    <p:sldLayoutId id="2147484487" r:id="rId2"/>
    <p:sldLayoutId id="2147484488" r:id="rId3"/>
    <p:sldLayoutId id="2147484489" r:id="rId4"/>
    <p:sldLayoutId id="2147484490" r:id="rId5"/>
    <p:sldLayoutId id="2147484491" r:id="rId6"/>
    <p:sldLayoutId id="2147484492" r:id="rId7"/>
    <p:sldLayoutId id="2147484493" r:id="rId8"/>
    <p:sldLayoutId id="2147484494" r:id="rId9"/>
    <p:sldLayoutId id="2147484495" r:id="rId10"/>
    <p:sldLayoutId id="2147484496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tif"/><Relationship Id="rId5" Type="http://schemas.openxmlformats.org/officeDocument/2006/relationships/image" Target="../media/image33.tif"/><Relationship Id="rId4" Type="http://schemas.openxmlformats.org/officeDocument/2006/relationships/image" Target="../media/image32.t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tif"/><Relationship Id="rId4" Type="http://schemas.openxmlformats.org/officeDocument/2006/relationships/image" Target="../media/image37.t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513342"/>
            <a:ext cx="10058400" cy="1813732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dirty="0" err="1" smtClean="0">
                <a:latin typeface="Baskerville Old Face" panose="02020602080505020303" pitchFamily="18" charset="0"/>
              </a:rPr>
              <a:t>Spatio</a:t>
            </a:r>
            <a:r>
              <a:rPr lang="en-US" altLang="en-US" sz="4000" dirty="0" smtClean="0">
                <a:latin typeface="Baskerville Old Face" panose="02020602080505020303" pitchFamily="18" charset="0"/>
              </a:rPr>
              <a:t>-temporal </a:t>
            </a:r>
            <a:r>
              <a:rPr lang="en-US" altLang="en-US" sz="4000" dirty="0">
                <a:latin typeface="Baskerville Old Face" panose="02020602080505020303" pitchFamily="18" charset="0"/>
              </a:rPr>
              <a:t>Mobility </a:t>
            </a:r>
            <a:r>
              <a:rPr lang="en-US" altLang="en-US" sz="4000" dirty="0" smtClean="0">
                <a:latin typeface="Baskerville Old Face" panose="02020602080505020303" pitchFamily="18" charset="0"/>
              </a:rPr>
              <a:t>Summary using Location Traces</a:t>
            </a:r>
            <a:endParaRPr lang="en-US" sz="4000" dirty="0"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47" y="2671517"/>
            <a:ext cx="10058400" cy="1143000"/>
          </a:xfrm>
        </p:spPr>
        <p:txBody>
          <a:bodyPr>
            <a:noAutofit/>
          </a:bodyPr>
          <a:lstStyle/>
          <a:p>
            <a:pPr algn="ctr"/>
            <a:r>
              <a:rPr lang="en-IN" sz="1800" b="1" cap="none" dirty="0" smtClean="0">
                <a:latin typeface="Baskerville Old Face" panose="02020602080505020303" pitchFamily="18" charset="0"/>
              </a:rPr>
              <a:t>Manasa J M</a:t>
            </a:r>
          </a:p>
          <a:p>
            <a:pPr algn="ctr"/>
            <a:r>
              <a:rPr lang="en-IN" sz="1800" b="1" cap="none" dirty="0" smtClean="0">
                <a:latin typeface="Baskerville Old Face" panose="02020602080505020303" pitchFamily="18" charset="0"/>
              </a:rPr>
              <a:t>Master of Science (by Research)</a:t>
            </a:r>
            <a:endParaRPr lang="en-IN" sz="1800" b="1" cap="none" dirty="0"/>
          </a:p>
          <a:p>
            <a:pPr algn="ctr"/>
            <a:r>
              <a:rPr lang="en-IN" sz="1400" b="1" i="1" cap="none" dirty="0">
                <a:latin typeface="Baskerville Old Face" panose="02020602080505020303" pitchFamily="18" charset="0"/>
              </a:rPr>
              <a:t>Under the supervision of</a:t>
            </a:r>
            <a:endParaRPr lang="en-IN" sz="1400" b="1" i="1" cap="none" dirty="0">
              <a:latin typeface="Baskerville Old Face" panose="02020602080505020303" pitchFamily="18" charset="0"/>
            </a:endParaRPr>
          </a:p>
          <a:p>
            <a:pPr algn="ctr"/>
            <a:r>
              <a:rPr lang="en-IN" sz="1800" b="1" cap="none" dirty="0" err="1">
                <a:latin typeface="Baskerville Old Face" panose="02020602080505020303" pitchFamily="18" charset="0"/>
              </a:rPr>
              <a:t>Dr.</a:t>
            </a:r>
            <a:r>
              <a:rPr lang="en-IN" sz="1800" b="1" cap="none" dirty="0">
                <a:latin typeface="Baskerville Old Face" panose="02020602080505020303" pitchFamily="18" charset="0"/>
              </a:rPr>
              <a:t> </a:t>
            </a:r>
            <a:r>
              <a:rPr lang="en-IN" sz="1800" b="1" cap="none" dirty="0" err="1">
                <a:latin typeface="Baskerville Old Face" panose="02020602080505020303" pitchFamily="18" charset="0"/>
              </a:rPr>
              <a:t>Soumya</a:t>
            </a:r>
            <a:r>
              <a:rPr lang="en-IN" sz="1800" b="1" cap="none" dirty="0">
                <a:latin typeface="Baskerville Old Face" panose="02020602080505020303" pitchFamily="18" charset="0"/>
              </a:rPr>
              <a:t> K Ghosh and </a:t>
            </a:r>
            <a:r>
              <a:rPr lang="en-IN" sz="1800" b="1" cap="none" dirty="0" err="1" smtClean="0">
                <a:latin typeface="Baskerville Old Face" panose="02020602080505020303" pitchFamily="18" charset="0"/>
              </a:rPr>
              <a:t>Dr.</a:t>
            </a:r>
            <a:r>
              <a:rPr lang="en-IN" sz="1800" b="1" cap="none" dirty="0" smtClean="0">
                <a:latin typeface="Baskerville Old Face" panose="02020602080505020303" pitchFamily="18" charset="0"/>
              </a:rPr>
              <a:t> Vinay </a:t>
            </a:r>
            <a:r>
              <a:rPr lang="en-IN" sz="1800" b="1" cap="none" dirty="0">
                <a:latin typeface="Baskerville Old Face" panose="02020602080505020303" pitchFamily="18" charset="0"/>
              </a:rPr>
              <a:t>Kolar (IBM Research)</a:t>
            </a:r>
            <a:endParaRPr lang="en-IN" sz="1800" b="1" cap="none" dirty="0">
              <a:latin typeface="Baskerville Old Face" panose="02020602080505020303" pitchFamily="18" charset="0"/>
            </a:endParaRPr>
          </a:p>
          <a:p>
            <a:pPr algn="ctr"/>
            <a:endParaRPr lang="en-IN" sz="1400" b="1" cap="none" dirty="0">
              <a:latin typeface="Baskerville Old Face" panose="02020602080505020303" pitchFamily="18" charset="0"/>
            </a:endParaRPr>
          </a:p>
          <a:p>
            <a:endParaRPr lang="en-US" sz="1400" cap="none" dirty="0"/>
          </a:p>
        </p:txBody>
      </p:sp>
      <p:pic>
        <p:nvPicPr>
          <p:cNvPr id="1026" name="Picture 2" descr="http://composit.iitkgp.ernet.in/iitkg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81" y="4520842"/>
            <a:ext cx="869731" cy="98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48063" y="5503638"/>
            <a:ext cx="53623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latin typeface="Baskerville Old Face" panose="02020602080505020303" pitchFamily="18" charset="0"/>
              </a:rPr>
              <a:t>Department of Computer Science and Engineering</a:t>
            </a:r>
          </a:p>
          <a:p>
            <a:pPr algn="ctr"/>
            <a:r>
              <a:rPr lang="en-IN" sz="2000" b="1" dirty="0" smtClean="0">
                <a:latin typeface="Baskerville Old Face" panose="02020602080505020303" pitchFamily="18" charset="0"/>
              </a:rPr>
              <a:t>Indian Institute of Technology, Kharagpur</a:t>
            </a:r>
            <a:endParaRPr lang="en-US" sz="20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89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348689"/>
              </p:ext>
            </p:extLst>
          </p:nvPr>
        </p:nvGraphicFramePr>
        <p:xfrm>
          <a:off x="2847927" y="263338"/>
          <a:ext cx="889859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584"/>
                <a:gridCol w="4093698"/>
                <a:gridCol w="3390314"/>
              </a:tblGrid>
              <a:tr h="32975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Authors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Work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Contribution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</a:tr>
              <a:tr h="627188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Baskerville Old Face" panose="02020602080505020303" pitchFamily="18" charset="0"/>
                        </a:rPr>
                        <a:t>Nanni</a:t>
                      </a:r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 et al.</a:t>
                      </a:r>
                    </a:p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2006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Time-focused clustering of trajectories of moving objects - </a:t>
                      </a:r>
                      <a:r>
                        <a:rPr lang="en-US" sz="1800" b="0" i="1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JIIS</a:t>
                      </a:r>
                      <a:endParaRPr lang="en-US" i="1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Proposed </a:t>
                      </a:r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 a density based clustering algorithm 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</a:tr>
              <a:tr h="57707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Zhang</a:t>
                      </a:r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 et al.</a:t>
                      </a:r>
                    </a:p>
                    <a:p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2014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Clustering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spatio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-temporal trajectories based on kernel density estimation-</a:t>
                      </a:r>
                      <a:r>
                        <a:rPr lang="en-US" sz="1800" b="0" i="1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ICCSA</a:t>
                      </a:r>
                      <a:endParaRPr lang="en-US" i="1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Kernel density estimation based approach</a:t>
                      </a:r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 for clustering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</a:tr>
              <a:tr h="57707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Han et al.</a:t>
                      </a:r>
                    </a:p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2012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Neat: Road network aware trajectory clustering- </a:t>
                      </a:r>
                      <a:r>
                        <a:rPr lang="en-US" sz="1800" b="0" i="1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ICDCS</a:t>
                      </a:r>
                      <a:endParaRPr lang="en-US" i="1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Clustering after map matching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452648"/>
              </p:ext>
            </p:extLst>
          </p:nvPr>
        </p:nvGraphicFramePr>
        <p:xfrm>
          <a:off x="2847927" y="2978132"/>
          <a:ext cx="889859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667"/>
                <a:gridCol w="3896751"/>
                <a:gridCol w="3362178"/>
              </a:tblGrid>
              <a:tr h="21179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Authors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Work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Contribution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</a:tr>
              <a:tr h="37064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Li et</a:t>
                      </a:r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 al.</a:t>
                      </a:r>
                    </a:p>
                    <a:p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2010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Swarm: Mining relaxed temporal moving object clusters - </a:t>
                      </a:r>
                      <a:r>
                        <a:rPr lang="en-US" sz="1800" b="0" i="1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VLDB</a:t>
                      </a:r>
                      <a:endParaRPr lang="en-US" i="1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Moving</a:t>
                      </a:r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 Clusters and Detecting closed Swarms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</a:tr>
              <a:tr h="37064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Lee</a:t>
                      </a:r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 et al.</a:t>
                      </a:r>
                    </a:p>
                    <a:p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2007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Trajectory clustering: A partition-and-group framework - </a:t>
                      </a:r>
                      <a:r>
                        <a:rPr lang="en-US" sz="1800" b="0" i="1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SIGMOD</a:t>
                      </a:r>
                      <a:endParaRPr lang="en-US" i="1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Partitioning the sub-trajectories and grouping them as a whole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091011"/>
              </p:ext>
            </p:extLst>
          </p:nvPr>
        </p:nvGraphicFramePr>
        <p:xfrm>
          <a:off x="2847927" y="5045976"/>
          <a:ext cx="8898596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667"/>
                <a:gridCol w="2532184"/>
                <a:gridCol w="4726745"/>
              </a:tblGrid>
              <a:tr h="21179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Authors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Work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Contribution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</a:tr>
              <a:tr h="370644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Baskerville Old Face" panose="02020602080505020303" pitchFamily="18" charset="0"/>
                        </a:rPr>
                        <a:t>Buchin</a:t>
                      </a:r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 et al.</a:t>
                      </a:r>
                    </a:p>
                    <a:p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2013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Median Trajectories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800" b="0" i="1" u="none" strike="noStrike" kern="1200" baseline="0" dirty="0" err="1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Algorithmica</a:t>
                      </a:r>
                      <a:endParaRPr lang="en-US" i="1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Different ways</a:t>
                      </a:r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 to find the representative or median trajectory for a cluster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Chevron 9"/>
          <p:cNvSpPr/>
          <p:nvPr/>
        </p:nvSpPr>
        <p:spPr>
          <a:xfrm>
            <a:off x="28133" y="263338"/>
            <a:ext cx="2693182" cy="9911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Trajectory Clustering</a:t>
            </a:r>
            <a:endParaRPr lang="en-US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28133" y="2978132"/>
            <a:ext cx="2693182" cy="9911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Sub-Trajectory Clustering</a:t>
            </a:r>
            <a:endParaRPr lang="en-US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28133" y="5060634"/>
            <a:ext cx="2693182" cy="9911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Representative Trajectory </a:t>
            </a:r>
            <a:endParaRPr lang="en-US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45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Work Done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83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97280" y="704088"/>
            <a:ext cx="10058400" cy="356616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Baskerville Old Face" panose="02020602080505020303" pitchFamily="18" charset="0"/>
              </a:rPr>
              <a:t>Trajectory Preprocessing</a:t>
            </a:r>
            <a:endParaRPr lang="en-US" sz="5400" dirty="0">
              <a:latin typeface="Baskerville Old Face" panose="02020602080505020303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Trajectory cut, Normalization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8693909"/>
              </p:ext>
            </p:extLst>
          </p:nvPr>
        </p:nvGraphicFramePr>
        <p:xfrm>
          <a:off x="1097280" y="450166"/>
          <a:ext cx="10283800" cy="2928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1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0150475" y="3349625"/>
            <a:ext cx="20638" cy="179705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0094913" y="3349625"/>
            <a:ext cx="112712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0109200" y="4189413"/>
            <a:ext cx="112713" cy="1349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32863" y="3317875"/>
            <a:ext cx="804862" cy="4619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0,0,0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02688" y="4033838"/>
            <a:ext cx="1116012" cy="46196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0,50,60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85363" y="2722563"/>
            <a:ext cx="334962" cy="4603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T</a:t>
            </a:r>
            <a:endParaRPr lang="en-US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0128250" y="5046663"/>
            <a:ext cx="11430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10600" y="4878388"/>
            <a:ext cx="1427163" cy="46196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0,100,100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36" y="2063274"/>
            <a:ext cx="6819900" cy="8858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836" y="3207985"/>
            <a:ext cx="5229225" cy="17811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19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518205"/>
      </p:ext>
    </p:extLst>
  </p:cSld>
  <p:clrMapOvr>
    <a:masterClrMapping/>
  </p:clrMapOvr>
  <p:transition advTm="78229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Cut</a:t>
            </a:r>
            <a:endParaRPr lang="en-US" dirty="0"/>
          </a:p>
        </p:txBody>
      </p:sp>
      <p:sp>
        <p:nvSpPr>
          <p:cNvPr id="8" name="Flowchart: Data 7"/>
          <p:cNvSpPr/>
          <p:nvPr/>
        </p:nvSpPr>
        <p:spPr>
          <a:xfrm>
            <a:off x="1097280" y="2447777"/>
            <a:ext cx="2391507" cy="122389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skerville Old Face" panose="02020602080505020303" pitchFamily="18" charset="0"/>
              </a:rPr>
              <a:t>Raw GPS Traces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askerville Old Face" panose="02020602080505020303" pitchFamily="18" charset="0"/>
              </a:rPr>
              <a:t>&lt;</a:t>
            </a:r>
            <a:r>
              <a:rPr lang="en-US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lat,lon,time</a:t>
            </a:r>
            <a:r>
              <a:rPr lang="en-US" dirty="0">
                <a:solidFill>
                  <a:schemeClr val="tx1"/>
                </a:solidFill>
                <a:latin typeface="Baskerville Old Face" panose="02020602080505020303" pitchFamily="18" charset="0"/>
              </a:rPr>
              <a:t>&gt;</a:t>
            </a:r>
            <a:endParaRPr lang="en-US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390313" y="3059721"/>
            <a:ext cx="534572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/>
          <p:cNvSpPr/>
          <p:nvPr/>
        </p:nvSpPr>
        <p:spPr>
          <a:xfrm>
            <a:off x="4023359" y="2672859"/>
            <a:ext cx="2883877" cy="7737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latin typeface="Baskerville Old Face" panose="02020602080505020303" pitchFamily="18" charset="0"/>
              </a:rPr>
              <a:t>TrajCut</a:t>
            </a:r>
            <a:r>
              <a:rPr lang="en-US" sz="2000" b="1" dirty="0" smtClean="0">
                <a:latin typeface="Baskerville Old Face" panose="02020602080505020303" pitchFamily="18" charset="0"/>
              </a:rPr>
              <a:t> Modul</a:t>
            </a:r>
            <a:r>
              <a:rPr lang="en-US" sz="2000" b="1" dirty="0">
                <a:latin typeface="Baskerville Old Face" panose="02020602080505020303" pitchFamily="18" charset="0"/>
              </a:rPr>
              <a:t>e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5212078" y="3594291"/>
            <a:ext cx="506437" cy="365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Process 13"/>
          <p:cNvSpPr/>
          <p:nvPr/>
        </p:nvSpPr>
        <p:spPr>
          <a:xfrm>
            <a:off x="4023359" y="4107759"/>
            <a:ext cx="2883877" cy="195541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Baskerville Old Face" panose="02020602080505020303" pitchFamily="18" charset="0"/>
              </a:rPr>
              <a:t>De-Noising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Baskerville Old Face" panose="02020602080505020303" pitchFamily="18" charset="0"/>
              </a:rPr>
              <a:t>Stay Point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Baskerville Old Face" panose="02020602080505020303" pitchFamily="18" charset="0"/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Baskerville Old Face" panose="02020602080505020303" pitchFamily="18" charset="0"/>
              </a:rPr>
              <a:t>Stitching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174522" y="3059716"/>
            <a:ext cx="534572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Data 16"/>
          <p:cNvSpPr/>
          <p:nvPr/>
        </p:nvSpPr>
        <p:spPr>
          <a:xfrm>
            <a:off x="7835704" y="2447771"/>
            <a:ext cx="2391507" cy="122389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Collection of Meaningful Trajectories</a:t>
            </a:r>
            <a:endParaRPr lang="en-US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23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4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Normalization</a:t>
            </a:r>
            <a:endParaRPr lang="en-US" dirty="0"/>
          </a:p>
        </p:txBody>
      </p:sp>
      <p:sp>
        <p:nvSpPr>
          <p:cNvPr id="8" name="Flowchart: Data 7"/>
          <p:cNvSpPr/>
          <p:nvPr/>
        </p:nvSpPr>
        <p:spPr>
          <a:xfrm>
            <a:off x="844069" y="3035098"/>
            <a:ext cx="2391507" cy="63304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Trajectory</a:t>
            </a:r>
            <a:endParaRPr lang="en-US" baseline="-250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130065" y="3323482"/>
            <a:ext cx="534572" cy="1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/>
          <p:cNvSpPr/>
          <p:nvPr/>
        </p:nvSpPr>
        <p:spPr>
          <a:xfrm>
            <a:off x="3756075" y="2919041"/>
            <a:ext cx="2883877" cy="773725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Baskerville Old Face" panose="02020602080505020303" pitchFamily="18" charset="0"/>
              </a:rPr>
              <a:t>Normalization Module</a:t>
            </a:r>
            <a:endParaRPr lang="en-US" sz="2000" b="1" dirty="0">
              <a:latin typeface="Baskerville Old Face" panose="02020602080505020303" pitchFamily="18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4972933" y="3826407"/>
            <a:ext cx="506437" cy="36576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93165" y="3323482"/>
            <a:ext cx="534572" cy="1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Data 16"/>
          <p:cNvSpPr/>
          <p:nvPr/>
        </p:nvSpPr>
        <p:spPr>
          <a:xfrm>
            <a:off x="7610610" y="3052684"/>
            <a:ext cx="2391507" cy="59787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Normalized Trajectory </a:t>
            </a:r>
            <a:endParaRPr lang="en-US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462799"/>
              </p:ext>
            </p:extLst>
          </p:nvPr>
        </p:nvGraphicFramePr>
        <p:xfrm>
          <a:off x="3284814" y="4363900"/>
          <a:ext cx="388267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1337"/>
                <a:gridCol w="1941337"/>
              </a:tblGrid>
              <a:tr h="624760">
                <a:tc>
                  <a:txBody>
                    <a:bodyPr/>
                    <a:lstStyle/>
                    <a:p>
                      <a:r>
                        <a:rPr lang="en-US" dirty="0" smtClean="0"/>
                        <a:t>Normalized latitude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Normalized longitude</a:t>
                      </a:r>
                      <a:endParaRPr lang="en-US" dirty="0"/>
                    </a:p>
                  </a:txBody>
                  <a:tcPr/>
                </a:tc>
              </a:tr>
              <a:tr h="728892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10665" r="7461"/>
          <a:stretch/>
        </p:blipFill>
        <p:spPr>
          <a:xfrm>
            <a:off x="3439550" y="5088369"/>
            <a:ext cx="1674055" cy="72390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403" r="4403"/>
          <a:stretch/>
        </p:blipFill>
        <p:spPr>
          <a:xfrm>
            <a:off x="5321105" y="5088369"/>
            <a:ext cx="1681081" cy="702361"/>
          </a:xfrm>
          <a:prstGeom prst="rect">
            <a:avLst/>
          </a:prstGeom>
          <a:effectLst>
            <a:glow rad="127000">
              <a:schemeClr val="accent1">
                <a:alpha val="97000"/>
              </a:schemeClr>
            </a:glow>
          </a:effec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982962"/>
              </p:ext>
            </p:extLst>
          </p:nvPr>
        </p:nvGraphicFramePr>
        <p:xfrm>
          <a:off x="7610610" y="4212069"/>
          <a:ext cx="431085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425"/>
                <a:gridCol w="21554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Symbol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Explanation 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Baskerville Old Face" panose="02020602080505020303" pitchFamily="18" charset="0"/>
                        </a:rPr>
                        <a:t>rlat</a:t>
                      </a:r>
                      <a:r>
                        <a:rPr lang="en-US" baseline="-25000" dirty="0" err="1" smtClean="0">
                          <a:latin typeface="Baskerville Old Face" panose="02020602080505020303" pitchFamily="18" charset="0"/>
                        </a:rPr>
                        <a:t>i</a:t>
                      </a:r>
                      <a:r>
                        <a:rPr lang="en-US" baseline="-25000" dirty="0" smtClean="0">
                          <a:latin typeface="Baskerville Old Face" panose="02020602080505020303" pitchFamily="18" charset="0"/>
                        </a:rPr>
                        <a:t> </a:t>
                      </a:r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Baskerville Old Face" panose="02020602080505020303" pitchFamily="18" charset="0"/>
                        </a:rPr>
                        <a:t>rlon</a:t>
                      </a:r>
                      <a:r>
                        <a:rPr lang="en-US" baseline="-25000" dirty="0" err="1" smtClean="0">
                          <a:latin typeface="Baskerville Old Face" panose="02020602080505020303" pitchFamily="18" charset="0"/>
                        </a:rPr>
                        <a:t>i</a:t>
                      </a:r>
                      <a:endParaRPr lang="en-US" baseline="-25000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Raw </a:t>
                      </a:r>
                      <a:r>
                        <a:rPr lang="en-US" dirty="0" err="1" smtClean="0">
                          <a:latin typeface="Baskerville Old Face" panose="02020602080505020303" pitchFamily="18" charset="0"/>
                        </a:rPr>
                        <a:t>lat</a:t>
                      </a:r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, raw </a:t>
                      </a:r>
                      <a:r>
                        <a:rPr lang="en-US" dirty="0" err="1" smtClean="0">
                          <a:latin typeface="Baskerville Old Face" panose="02020602080505020303" pitchFamily="18" charset="0"/>
                        </a:rPr>
                        <a:t>lon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Baskerville Old Face" panose="02020602080505020303" pitchFamily="18" charset="0"/>
                        </a:rPr>
                        <a:t>lat</a:t>
                      </a:r>
                      <a:r>
                        <a:rPr lang="en-US" baseline="-25000" dirty="0" err="1" smtClean="0">
                          <a:latin typeface="Baskerville Old Face" panose="02020602080505020303" pitchFamily="18" charset="0"/>
                        </a:rPr>
                        <a:t>i</a:t>
                      </a:r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 , </a:t>
                      </a:r>
                      <a:r>
                        <a:rPr lang="en-US" dirty="0" err="1" smtClean="0">
                          <a:latin typeface="Baskerville Old Face" panose="02020602080505020303" pitchFamily="18" charset="0"/>
                        </a:rPr>
                        <a:t>lon</a:t>
                      </a:r>
                      <a:r>
                        <a:rPr lang="en-US" baseline="-25000" dirty="0" err="1" smtClean="0">
                          <a:latin typeface="Baskerville Old Face" panose="02020602080505020303" pitchFamily="18" charset="0"/>
                        </a:rPr>
                        <a:t>i</a:t>
                      </a:r>
                      <a:endParaRPr lang="en-US" baseline="-25000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Normalized </a:t>
                      </a:r>
                      <a:r>
                        <a:rPr lang="en-US" dirty="0" err="1" smtClean="0">
                          <a:latin typeface="Baskerville Old Face" panose="02020602080505020303" pitchFamily="18" charset="0"/>
                        </a:rPr>
                        <a:t>lat</a:t>
                      </a:r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Baskerville Old Face" panose="02020602080505020303" pitchFamily="18" charset="0"/>
                        </a:rPr>
                        <a:t>lon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Baskerville Old Face" panose="02020602080505020303" pitchFamily="18" charset="0"/>
                        </a:rPr>
                        <a:t>min</a:t>
                      </a:r>
                      <a:r>
                        <a:rPr lang="en-US" baseline="-25000" dirty="0" err="1" smtClean="0">
                          <a:latin typeface="Baskerville Old Face" panose="02020602080505020303" pitchFamily="18" charset="0"/>
                        </a:rPr>
                        <a:t>lat</a:t>
                      </a:r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 , </a:t>
                      </a:r>
                      <a:r>
                        <a:rPr lang="en-US" dirty="0" err="1" smtClean="0">
                          <a:latin typeface="Baskerville Old Face" panose="02020602080505020303" pitchFamily="18" charset="0"/>
                        </a:rPr>
                        <a:t>min</a:t>
                      </a:r>
                      <a:r>
                        <a:rPr lang="en-US" baseline="-25000" dirty="0" err="1" smtClean="0">
                          <a:latin typeface="Baskerville Old Face" panose="02020602080505020303" pitchFamily="18" charset="0"/>
                        </a:rPr>
                        <a:t>lon</a:t>
                      </a:r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 ,   </a:t>
                      </a:r>
                      <a:r>
                        <a:rPr lang="en-US" dirty="0" err="1" smtClean="0">
                          <a:latin typeface="Baskerville Old Face" panose="02020602080505020303" pitchFamily="18" charset="0"/>
                        </a:rPr>
                        <a:t>max</a:t>
                      </a:r>
                      <a:r>
                        <a:rPr lang="en-US" baseline="-25000" dirty="0" err="1" smtClean="0">
                          <a:latin typeface="Baskerville Old Face" panose="02020602080505020303" pitchFamily="18" charset="0"/>
                        </a:rPr>
                        <a:t>lat</a:t>
                      </a:r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 </a:t>
                      </a:r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Baskerville Old Face" panose="02020602080505020303" pitchFamily="18" charset="0"/>
                        </a:rPr>
                        <a:t>max</a:t>
                      </a:r>
                      <a:r>
                        <a:rPr lang="en-US" baseline="-25000" dirty="0" err="1" smtClean="0">
                          <a:latin typeface="Baskerville Old Face" panose="02020602080505020303" pitchFamily="18" charset="0"/>
                        </a:rPr>
                        <a:t>lon</a:t>
                      </a:r>
                      <a:endParaRPr lang="en-US" baseline="-25000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Bounding</a:t>
                      </a:r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 box of the user’s trajectories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280161" y="2100977"/>
            <a:ext cx="876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Each of the &lt;</a:t>
            </a:r>
            <a:r>
              <a:rPr lang="en-US" dirty="0" err="1" smtClean="0">
                <a:latin typeface="Baskerville Old Face" panose="02020602080505020303" pitchFamily="18" charset="0"/>
              </a:rPr>
              <a:t>lat</a:t>
            </a:r>
            <a:r>
              <a:rPr lang="en-US" dirty="0" smtClean="0">
                <a:latin typeface="Baskerville Old Face" panose="02020602080505020303" pitchFamily="18" charset="0"/>
              </a:rPr>
              <a:t>, </a:t>
            </a:r>
            <a:r>
              <a:rPr lang="en-US" dirty="0" err="1" smtClean="0">
                <a:latin typeface="Baskerville Old Face" panose="02020602080505020303" pitchFamily="18" charset="0"/>
              </a:rPr>
              <a:t>lon</a:t>
            </a:r>
            <a:r>
              <a:rPr lang="en-US" dirty="0" smtClean="0">
                <a:latin typeface="Baskerville Old Face" panose="02020602080505020303" pitchFamily="18" charset="0"/>
              </a:rPr>
              <a:t>&gt; pairs in the trajectory has to be normalized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Small differences in latitude and longitude can cause great differences on distances.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21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1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97280" y="704088"/>
            <a:ext cx="10058400" cy="356616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Baskerville Old Face" panose="02020602080505020303" pitchFamily="18" charset="0"/>
              </a:rPr>
              <a:t>Trajectory Similarity Analysis</a:t>
            </a:r>
            <a:endParaRPr lang="en-US" sz="5400" dirty="0">
              <a:latin typeface="Baskerville Old Face" panose="02020602080505020303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Weighted Curve Distance, DTW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3369123"/>
              </p:ext>
            </p:extLst>
          </p:nvPr>
        </p:nvGraphicFramePr>
        <p:xfrm>
          <a:off x="1097280" y="450166"/>
          <a:ext cx="10283800" cy="2928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17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165100" y="365125"/>
            <a:ext cx="11855450" cy="1325563"/>
          </a:xfrm>
        </p:spPr>
        <p:txBody>
          <a:bodyPr>
            <a:normAutofit fontScale="90000"/>
          </a:bodyPr>
          <a:lstStyle/>
          <a:p>
            <a:r>
              <a:rPr lang="en-US" smtClean="0"/>
              <a:t>Trajectory Similarity: Dynamic Time Warping (DTW)</a:t>
            </a:r>
          </a:p>
        </p:txBody>
      </p:sp>
      <p:pic>
        <p:nvPicPr>
          <p:cNvPr id="48131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4242" t="2831" r="594"/>
          <a:stretch>
            <a:fillRect/>
          </a:stretch>
        </p:blipFill>
        <p:spPr>
          <a:xfrm>
            <a:off x="712176" y="2419643"/>
            <a:ext cx="5721350" cy="2352675"/>
          </a:xfrm>
        </p:spPr>
      </p:pic>
      <p:pic>
        <p:nvPicPr>
          <p:cNvPr id="48130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432" y="4262730"/>
            <a:ext cx="5481638" cy="173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5720739" y="4053181"/>
            <a:ext cx="1611312" cy="0"/>
          </a:xfrm>
          <a:prstGeom prst="straightConnector1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46351" y="3881731"/>
            <a:ext cx="1030288" cy="36988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Stretch B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698514" y="3695993"/>
            <a:ext cx="1747837" cy="1588"/>
          </a:xfrm>
          <a:prstGeom prst="straightConnector1">
            <a:avLst/>
          </a:prstGeom>
          <a:ln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46351" y="3470568"/>
            <a:ext cx="1038225" cy="3683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Stretch A</a:t>
            </a:r>
          </a:p>
        </p:txBody>
      </p:sp>
      <p:sp>
        <p:nvSpPr>
          <p:cNvPr id="48138" name="Rectangle 2"/>
          <p:cNvSpPr>
            <a:spLocks noChangeArrowheads="1"/>
          </p:cNvSpPr>
          <p:nvPr/>
        </p:nvSpPr>
        <p:spPr bwMode="auto">
          <a:xfrm>
            <a:off x="1479550" y="6405563"/>
            <a:ext cx="8763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>
                <a:latin typeface="NimbusRomNo9L-Regu"/>
              </a:rPr>
              <a:t>B. </a:t>
            </a:r>
            <a:r>
              <a:rPr lang="en-US" sz="1200" dirty="0" err="1">
                <a:latin typeface="NimbusRomNo9L-Regu"/>
              </a:rPr>
              <a:t>kee</a:t>
            </a:r>
            <a:r>
              <a:rPr lang="en-US" sz="1200" dirty="0">
                <a:latin typeface="NimbusRomNo9L-Regu"/>
              </a:rPr>
              <a:t> Yi, H. V. </a:t>
            </a:r>
            <a:r>
              <a:rPr lang="en-US" sz="1200" dirty="0" err="1">
                <a:latin typeface="NimbusRomNo9L-Regu"/>
              </a:rPr>
              <a:t>Jagadish</a:t>
            </a:r>
            <a:r>
              <a:rPr lang="en-US" sz="1200" dirty="0">
                <a:latin typeface="NimbusRomNo9L-Regu"/>
              </a:rPr>
              <a:t>, and C. </a:t>
            </a:r>
            <a:r>
              <a:rPr lang="en-US" sz="1200" dirty="0" err="1">
                <a:latin typeface="NimbusRomNo9L-Regu"/>
              </a:rPr>
              <a:t>Faloutsos</a:t>
            </a:r>
            <a:r>
              <a:rPr lang="en-US" sz="1200" dirty="0">
                <a:latin typeface="NimbusRomNo9L-Regu"/>
              </a:rPr>
              <a:t>. Efficient Retrieval of Similar Time Sequences Under Time Warping. In </a:t>
            </a:r>
            <a:r>
              <a:rPr lang="en-US" sz="1200" dirty="0">
                <a:latin typeface="NimbusRomNo9L-ReguItal"/>
              </a:rPr>
              <a:t>ICDE</a:t>
            </a:r>
            <a:r>
              <a:rPr lang="en-US" sz="1200" dirty="0">
                <a:latin typeface="NimbusRomNo9L-Regu"/>
              </a:rPr>
              <a:t>, 1998.</a:t>
            </a:r>
            <a:endParaRPr lang="en-US" sz="1200" dirty="0"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61495" y="2039815"/>
            <a:ext cx="308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askerville Old Face" panose="02020602080505020303" pitchFamily="18" charset="0"/>
                <a:sym typeface="Symbol" panose="05050102010706020507" pitchFamily="18" charset="2"/>
              </a:rPr>
              <a:t></a:t>
            </a:r>
            <a:r>
              <a:rPr lang="en-US" sz="2400" baseline="-25000" dirty="0" smtClean="0">
                <a:latin typeface="Baskerville Old Face" panose="02020602080505020303" pitchFamily="18" charset="0"/>
                <a:sym typeface="Symbol" panose="05050102010706020507" pitchFamily="18" charset="2"/>
              </a:rPr>
              <a:t>d</a:t>
            </a:r>
            <a:r>
              <a:rPr lang="en-US" sz="2400" dirty="0">
                <a:latin typeface="Baskerville Old Face" panose="02020602080505020303" pitchFamily="18" charset="0"/>
                <a:sym typeface="Symbol" panose="05050102010706020507" pitchFamily="18" charset="2"/>
              </a:rPr>
              <a:t> </a:t>
            </a:r>
            <a:r>
              <a:rPr lang="en-US" sz="2400" dirty="0" smtClean="0">
                <a:latin typeface="Baskerville Old Face" panose="02020602080505020303" pitchFamily="18" charset="0"/>
                <a:sym typeface="Symbol" panose="05050102010706020507" pitchFamily="18" charset="2"/>
              </a:rPr>
              <a:t>(p1,p2)=L</a:t>
            </a:r>
            <a:r>
              <a:rPr lang="en-US" sz="2400" baseline="-25000" dirty="0" smtClean="0">
                <a:latin typeface="Baskerville Old Face" panose="02020602080505020303" pitchFamily="18" charset="0"/>
                <a:sym typeface="Symbol" panose="05050102010706020507" pitchFamily="18" charset="2"/>
              </a:rPr>
              <a:t>2</a:t>
            </a:r>
            <a:r>
              <a:rPr lang="en-US" sz="2400" dirty="0" smtClean="0">
                <a:latin typeface="Baskerville Old Face" panose="02020602080505020303" pitchFamily="18" charset="0"/>
                <a:sym typeface="Symbol" panose="05050102010706020507" pitchFamily="18" charset="2"/>
              </a:rPr>
              <a:t>(p1,p2)</a:t>
            </a:r>
            <a:endParaRPr lang="en-US" sz="2400" baseline="-25000" dirty="0">
              <a:latin typeface="Baskerville Old Face" panose="020206020805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6160" y="5474096"/>
            <a:ext cx="570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skerville Old Face" panose="02020602080505020303" pitchFamily="18" charset="0"/>
              </a:rPr>
              <a:t>Every point in A has to be matched to some point in B</a:t>
            </a:r>
            <a:endParaRPr lang="en-US" sz="2000" dirty="0">
              <a:latin typeface="Baskerville Old Face" panose="020206020805050203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73662" y="4587652"/>
            <a:ext cx="23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077935" y="5881483"/>
            <a:ext cx="23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2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xfrm>
            <a:off x="725488" y="98425"/>
            <a:ext cx="10977562" cy="1325563"/>
          </a:xfrm>
        </p:spPr>
        <p:txBody>
          <a:bodyPr>
            <a:normAutofit fontScale="90000"/>
          </a:bodyPr>
          <a:lstStyle/>
          <a:p>
            <a:r>
              <a:rPr lang="en-US" smtClean="0"/>
              <a:t>DTW: Computation using Dynamic Programming</a:t>
            </a:r>
          </a:p>
        </p:txBody>
      </p:sp>
      <p:pic>
        <p:nvPicPr>
          <p:cNvPr id="50178" name="Picture 3"/>
          <p:cNvPicPr>
            <a:picLocks noChangeAspect="1"/>
          </p:cNvPicPr>
          <p:nvPr/>
        </p:nvPicPr>
        <p:blipFill>
          <a:blip r:embed="rId2"/>
          <a:srcRect t="15775"/>
          <a:stretch>
            <a:fillRect/>
          </a:stretch>
        </p:blipFill>
        <p:spPr bwMode="auto">
          <a:xfrm>
            <a:off x="1437163" y="2208212"/>
            <a:ext cx="8615289" cy="40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TextBox 5"/>
          <p:cNvSpPr txBox="1">
            <a:spLocks noChangeArrowheads="1"/>
          </p:cNvSpPr>
          <p:nvPr/>
        </p:nvSpPr>
        <p:spPr bwMode="auto">
          <a:xfrm>
            <a:off x="5744808" y="1700381"/>
            <a:ext cx="557968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Calibri" pitchFamily="34" charset="0"/>
              </a:rPr>
              <a:t>Examine all paths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Calibri" pitchFamily="34" charset="0"/>
              </a:rPr>
              <a:t>Optimal matching is path connecting the two corners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5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</a:t>
            </a:r>
            <a:r>
              <a:rPr lang="en-US" dirty="0" smtClean="0"/>
              <a:t>Method: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4234374"/>
            <a:ext cx="10058400" cy="1634719"/>
          </a:xfr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We want to capture human mobility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Humans have an intention behind the trips the make unlike hurricanes and animal </a:t>
            </a:r>
            <a:r>
              <a:rPr lang="en-US" dirty="0" smtClean="0">
                <a:latin typeface="Baskerville Old Face" panose="02020602080505020303" pitchFamily="18" charset="0"/>
              </a:rPr>
              <a:t>movement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This </a:t>
            </a:r>
            <a:r>
              <a:rPr lang="en-US" dirty="0" smtClean="0">
                <a:latin typeface="Baskerville Old Face" panose="02020602080505020303" pitchFamily="18" charset="0"/>
              </a:rPr>
              <a:t>can be captured by giving more weightage to origin and destination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4" name="Picture 6" descr="http://www.ace-clipart.com/clipart/misc_clipart/city1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248" y="1846384"/>
            <a:ext cx="1106659" cy="82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clker.com/cliparts/o/n/1/V/h/f/house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33" y="2686934"/>
            <a:ext cx="769054" cy="79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urved Connector 8"/>
          <p:cNvCxnSpPr/>
          <p:nvPr/>
        </p:nvCxnSpPr>
        <p:spPr>
          <a:xfrm flipV="1">
            <a:off x="4377087" y="2940147"/>
            <a:ext cx="982704" cy="143206"/>
          </a:xfrm>
          <a:prstGeom prst="curvedConnector3">
            <a:avLst/>
          </a:prstGeom>
          <a:ln w="6350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flipV="1">
            <a:off x="5359791" y="2370976"/>
            <a:ext cx="2349304" cy="569171"/>
          </a:xfrm>
          <a:prstGeom prst="curvedConnector3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flipV="1">
            <a:off x="7709095" y="2138295"/>
            <a:ext cx="1064153" cy="214529"/>
          </a:xfrm>
          <a:prstGeom prst="curvedConnector3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://settlersindia.com/wp-content/uploads/school2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869" y="3042179"/>
            <a:ext cx="1067547" cy="107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urved Connector 17"/>
          <p:cNvCxnSpPr>
            <a:stCxn id="5" idx="2"/>
          </p:cNvCxnSpPr>
          <p:nvPr/>
        </p:nvCxnSpPr>
        <p:spPr>
          <a:xfrm rot="16200000" flipH="1">
            <a:off x="4484282" y="2988051"/>
            <a:ext cx="214975" cy="1198418"/>
          </a:xfrm>
          <a:prstGeom prst="curvedConnector2">
            <a:avLst/>
          </a:prstGeom>
          <a:ln w="63500">
            <a:solidFill>
              <a:schemeClr val="accent2"/>
            </a:solidFill>
            <a:headEnd type="triangle"/>
            <a:tailEnd type="non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endCxn id="5122" idx="1"/>
          </p:cNvCxnSpPr>
          <p:nvPr/>
        </p:nvCxnSpPr>
        <p:spPr>
          <a:xfrm flipV="1">
            <a:off x="5190979" y="3579511"/>
            <a:ext cx="1266890" cy="11523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flipV="1">
            <a:off x="7525416" y="3290440"/>
            <a:ext cx="715755" cy="301872"/>
          </a:xfrm>
          <a:prstGeom prst="curvedConnector3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endCxn id="4" idx="2"/>
          </p:cNvCxnSpPr>
          <p:nvPr/>
        </p:nvCxnSpPr>
        <p:spPr>
          <a:xfrm flipV="1">
            <a:off x="8241171" y="2676379"/>
            <a:ext cx="1085407" cy="614061"/>
          </a:xfrm>
          <a:prstGeom prst="curvedConnector2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sp>
        <p:nvSpPr>
          <p:cNvPr id="3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38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70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Overview	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10367"/>
          </a:xfrm>
        </p:spPr>
        <p:txBody>
          <a:bodyPr>
            <a:normAutofit/>
          </a:bodyPr>
          <a:lstStyle/>
          <a:p>
            <a:pPr marL="109728" lvl="1" indent="0">
              <a:lnSpc>
                <a:spcPct val="100000"/>
              </a:lnSpc>
              <a:buNone/>
            </a:pPr>
            <a:r>
              <a:rPr lang="en-US" sz="2400" dirty="0" smtClean="0">
                <a:latin typeface="Baskerville Old Face" panose="02020602080505020303" pitchFamily="18" charset="0"/>
              </a:rPr>
              <a:t>Introduction</a:t>
            </a:r>
          </a:p>
          <a:p>
            <a:pPr lvl="3">
              <a:lnSpc>
                <a:spcPct val="100000"/>
              </a:lnSpc>
            </a:pPr>
            <a:r>
              <a:rPr lang="en-US" sz="1800" dirty="0">
                <a:latin typeface="Baskerville Old Face" panose="02020602080505020303" pitchFamily="18" charset="0"/>
              </a:rPr>
              <a:t>Problem </a:t>
            </a:r>
            <a:r>
              <a:rPr lang="en-US" sz="1800" dirty="0" smtClean="0">
                <a:latin typeface="Baskerville Old Face" panose="02020602080505020303" pitchFamily="18" charset="0"/>
              </a:rPr>
              <a:t>Definition</a:t>
            </a:r>
          </a:p>
          <a:p>
            <a:pPr lvl="3">
              <a:lnSpc>
                <a:spcPct val="100000"/>
              </a:lnSpc>
            </a:pPr>
            <a:r>
              <a:rPr lang="en-US" sz="1800" dirty="0" smtClean="0">
                <a:latin typeface="Baskerville Old Face" panose="02020602080505020303" pitchFamily="18" charset="0"/>
              </a:rPr>
              <a:t>Motivation</a:t>
            </a:r>
            <a:endParaRPr lang="en-US" sz="1800" dirty="0">
              <a:latin typeface="Baskerville Old Face" panose="02020602080505020303" pitchFamily="18" charset="0"/>
            </a:endParaRPr>
          </a:p>
          <a:p>
            <a:pPr lvl="3">
              <a:lnSpc>
                <a:spcPct val="100000"/>
              </a:lnSpc>
            </a:pPr>
            <a:r>
              <a:rPr lang="en-US" sz="1800" dirty="0" smtClean="0">
                <a:latin typeface="Baskerville Old Face" panose="02020602080505020303" pitchFamily="18" charset="0"/>
              </a:rPr>
              <a:t>Objectives</a:t>
            </a:r>
          </a:p>
          <a:p>
            <a:pPr marL="109728" lvl="1" indent="0">
              <a:lnSpc>
                <a:spcPct val="100000"/>
              </a:lnSpc>
              <a:buNone/>
            </a:pPr>
            <a:r>
              <a:rPr lang="en-US" sz="2400" dirty="0" smtClean="0">
                <a:latin typeface="Baskerville Old Face" panose="02020602080505020303" pitchFamily="18" charset="0"/>
              </a:rPr>
              <a:t>Literature Survey</a:t>
            </a:r>
          </a:p>
          <a:p>
            <a:pPr marL="109728" lvl="1" indent="0">
              <a:lnSpc>
                <a:spcPct val="100000"/>
              </a:lnSpc>
              <a:buNone/>
            </a:pPr>
            <a:r>
              <a:rPr lang="en-US" sz="2400" dirty="0" smtClean="0">
                <a:latin typeface="Baskerville Old Face" panose="02020602080505020303" pitchFamily="18" charset="0"/>
              </a:rPr>
              <a:t>Trajectory Preprocessing</a:t>
            </a:r>
          </a:p>
          <a:p>
            <a:pPr marL="109728" lvl="1" indent="0">
              <a:lnSpc>
                <a:spcPct val="100000"/>
              </a:lnSpc>
              <a:buNone/>
            </a:pPr>
            <a:r>
              <a:rPr lang="en-US" sz="2400" dirty="0" smtClean="0">
                <a:latin typeface="Baskerville Old Face" panose="02020602080505020303" pitchFamily="18" charset="0"/>
              </a:rPr>
              <a:t>Trajectory Similarity</a:t>
            </a:r>
          </a:p>
          <a:p>
            <a:pPr marL="109728" lvl="1" indent="0">
              <a:lnSpc>
                <a:spcPct val="100000"/>
              </a:lnSpc>
              <a:buNone/>
            </a:pPr>
            <a:r>
              <a:rPr lang="en-US" sz="2400" dirty="0" smtClean="0">
                <a:latin typeface="Baskerville Old Face" panose="02020602080505020303" pitchFamily="18" charset="0"/>
              </a:rPr>
              <a:t>Trajectory Clustering</a:t>
            </a:r>
          </a:p>
          <a:p>
            <a:pPr marL="109728" lvl="1" indent="0">
              <a:lnSpc>
                <a:spcPct val="100000"/>
              </a:lnSpc>
              <a:buNone/>
            </a:pPr>
            <a:r>
              <a:rPr lang="en-US" sz="2400" dirty="0" smtClean="0">
                <a:latin typeface="Baskerville Old Face" panose="02020602080505020303" pitchFamily="18" charset="0"/>
              </a:rPr>
              <a:t>Experimentation</a:t>
            </a:r>
          </a:p>
          <a:p>
            <a:pPr marL="109728" lvl="1" indent="0">
              <a:lnSpc>
                <a:spcPct val="100000"/>
              </a:lnSpc>
              <a:buNone/>
            </a:pPr>
            <a:r>
              <a:rPr lang="en-US" sz="2400" dirty="0" smtClean="0">
                <a:latin typeface="Baskerville Old Face" panose="02020602080505020303" pitchFamily="18" charset="0"/>
              </a:rPr>
              <a:t>Conclusion and Future Work</a:t>
            </a:r>
          </a:p>
          <a:p>
            <a:pPr marL="292608" lvl="1"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11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6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 </a:t>
            </a:r>
            <a:endParaRPr lang="en-US" dirty="0"/>
          </a:p>
        </p:txBody>
      </p:sp>
      <p:sp>
        <p:nvSpPr>
          <p:cNvPr id="5" name="Flowchart: Data 4"/>
          <p:cNvSpPr/>
          <p:nvPr/>
        </p:nvSpPr>
        <p:spPr>
          <a:xfrm>
            <a:off x="1209829" y="2103117"/>
            <a:ext cx="2391507" cy="63304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User’s Trajectories</a:t>
            </a:r>
            <a:endParaRPr lang="en-US" baseline="-250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495825" y="2391501"/>
            <a:ext cx="534572" cy="1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Process 6"/>
          <p:cNvSpPr/>
          <p:nvPr/>
        </p:nvSpPr>
        <p:spPr>
          <a:xfrm>
            <a:off x="4121835" y="1987060"/>
            <a:ext cx="2883877" cy="773725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Baskerville Old Face" panose="02020602080505020303" pitchFamily="18" charset="0"/>
              </a:rPr>
              <a:t>Weighted Curve Distance Similarity</a:t>
            </a:r>
            <a:endParaRPr lang="en-US" sz="2000" b="1" dirty="0">
              <a:latin typeface="Baskerville Old Face" panose="02020602080505020303" pitchFamily="18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5338693" y="2894426"/>
            <a:ext cx="506437" cy="36576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258925" y="2391501"/>
            <a:ext cx="534572" cy="1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ata 9"/>
          <p:cNvSpPr/>
          <p:nvPr/>
        </p:nvSpPr>
        <p:spPr>
          <a:xfrm>
            <a:off x="7877895" y="2050362"/>
            <a:ext cx="2532196" cy="773723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n x n</a:t>
            </a:r>
            <a:r>
              <a:rPr lang="en-US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 Similarity Matrix </a:t>
            </a:r>
            <a:endParaRPr lang="en-US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1" name="Flowchart: Process 10"/>
          <p:cNvSpPr/>
          <p:nvPr/>
        </p:nvSpPr>
        <p:spPr>
          <a:xfrm>
            <a:off x="3525726" y="3393827"/>
            <a:ext cx="4132370" cy="20855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Baskerville Old Face" panose="02020602080505020303" pitchFamily="18" charset="0"/>
              </a:rPr>
              <a:t>Resample the Trajectories into N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Baskerville Old Face" panose="02020602080505020303" pitchFamily="18" charset="0"/>
              </a:rPr>
              <a:t>Normalize the sample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Baskerville Old Face" panose="02020602080505020303" pitchFamily="18" charset="0"/>
              </a:rPr>
              <a:t>Take pointwise LP Norm with giving </a:t>
            </a:r>
            <a:r>
              <a:rPr lang="en-US" altLang="en-US" dirty="0" smtClean="0">
                <a:latin typeface="Baskerville Old Face" panose="02020602080505020303" pitchFamily="18" charset="0"/>
              </a:rPr>
              <a:t>more weight to the points closer to the origin and destination</a:t>
            </a:r>
            <a:endParaRPr lang="en-US" altLang="en-US" dirty="0">
              <a:latin typeface="Baskerville Old Face" panose="02020602080505020303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96" y="5479362"/>
            <a:ext cx="4114800" cy="809625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16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37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97280" y="704088"/>
            <a:ext cx="10058400" cy="356616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Baskerville Old Face" panose="02020602080505020303" pitchFamily="18" charset="0"/>
              </a:rPr>
              <a:t>Trajectory Clustering</a:t>
            </a:r>
            <a:endParaRPr lang="en-US" sz="5400" dirty="0">
              <a:latin typeface="Baskerville Old Face" panose="02020602080505020303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Hierarchical clustering, optimal point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575920"/>
              </p:ext>
            </p:extLst>
          </p:nvPr>
        </p:nvGraphicFramePr>
        <p:xfrm>
          <a:off x="1097280" y="450166"/>
          <a:ext cx="10283800" cy="2928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22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Hierarchical Clustering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Perform hierarchical clustering on the distance matrix obtained from trajectory similarity.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Evaluate </a:t>
            </a:r>
            <a:r>
              <a:rPr lang="en-US" dirty="0" smtClean="0">
                <a:latin typeface="Baskerville Old Face" panose="02020602080505020303" pitchFamily="18" charset="0"/>
              </a:rPr>
              <a:t>a good measure for defining goodness of a cluster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Devise </a:t>
            </a:r>
            <a:r>
              <a:rPr lang="en-US" dirty="0" smtClean="0">
                <a:latin typeface="Baskerville Old Face" panose="02020602080505020303" pitchFamily="18" charset="0"/>
              </a:rPr>
              <a:t>a heuristic to stop at the optimal point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907" y="3386400"/>
            <a:ext cx="4223972" cy="2482694"/>
          </a:xfrm>
          <a:prstGeom prst="rect">
            <a:avLst/>
          </a:prstGeom>
        </p:spPr>
      </p:pic>
      <p:sp>
        <p:nvSpPr>
          <p:cNvPr id="2" name="Flowchart: Data 1"/>
          <p:cNvSpPr/>
          <p:nvPr/>
        </p:nvSpPr>
        <p:spPr>
          <a:xfrm>
            <a:off x="351693" y="4328528"/>
            <a:ext cx="1772528" cy="759655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Baskerville Old Face" panose="02020602080505020303" pitchFamily="18" charset="0"/>
              </a:rPr>
              <a:t>Similarity Matrix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011678" y="4708356"/>
            <a:ext cx="3516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13866" y="5962099"/>
            <a:ext cx="271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Baskerville Old Face" panose="02020602080505020303" pitchFamily="18" charset="0"/>
              </a:rPr>
              <a:t>Dendrogram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682148" y="4708356"/>
            <a:ext cx="30245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716" y="3386400"/>
            <a:ext cx="2781448" cy="2442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636405" y="5886028"/>
            <a:ext cx="150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Elbow Curve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847383" y="4314460"/>
            <a:ext cx="22508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0137753" y="3941666"/>
            <a:ext cx="1763514" cy="773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Baskerville Old Face" panose="02020602080505020303" pitchFamily="18" charset="0"/>
              </a:rPr>
              <a:t>Heuristic to find optimal number of clusters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883340" y="4781559"/>
            <a:ext cx="0" cy="3066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Data 25"/>
          <p:cNvSpPr/>
          <p:nvPr/>
        </p:nvSpPr>
        <p:spPr>
          <a:xfrm>
            <a:off x="10072466" y="5196557"/>
            <a:ext cx="1603716" cy="689471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Baskerville Old Face" panose="02020602080505020303" pitchFamily="18" charset="0"/>
              </a:rPr>
              <a:t>Final Clusters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sp>
        <p:nvSpPr>
          <p:cNvPr id="2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30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46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Finding the optimal number of Clusters 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1644"/>
          <a:stretch/>
        </p:blipFill>
        <p:spPr>
          <a:xfrm>
            <a:off x="3669030" y="2060917"/>
            <a:ext cx="4914900" cy="4067175"/>
          </a:xfrm>
          <a:prstGeom prst="rect">
            <a:avLst/>
          </a:prstGeom>
          <a:effectLst>
            <a:glow rad="279400">
              <a:schemeClr val="accent1">
                <a:alpha val="40000"/>
              </a:schemeClr>
            </a:glow>
          </a:effectLst>
        </p:spPr>
      </p:pic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sp>
        <p:nvSpPr>
          <p:cNvPr id="3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37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8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" t="23007" r="10823" b="4589"/>
          <a:stretch/>
        </p:blipFill>
        <p:spPr>
          <a:xfrm>
            <a:off x="3770143" y="2343882"/>
            <a:ext cx="4572000" cy="35591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417257" y="2574384"/>
            <a:ext cx="4051495" cy="14068"/>
          </a:xfrm>
          <a:prstGeom prst="line">
            <a:avLst/>
          </a:prstGeom>
          <a:ln w="2540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68752" y="2375651"/>
            <a:ext cx="167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Two Clusters 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624690" y="2814875"/>
            <a:ext cx="1461282" cy="1763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078938" y="2832513"/>
            <a:ext cx="14068" cy="328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Decision 16"/>
          <p:cNvSpPr/>
          <p:nvPr/>
        </p:nvSpPr>
        <p:spPr>
          <a:xfrm>
            <a:off x="7846258" y="3152945"/>
            <a:ext cx="2493497" cy="73152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isSummary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7" idx="2"/>
          </p:cNvCxnSpPr>
          <p:nvPr/>
        </p:nvCxnSpPr>
        <p:spPr>
          <a:xfrm flipH="1">
            <a:off x="9093006" y="3884465"/>
            <a:ext cx="1" cy="659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93006" y="3985923"/>
            <a:ext cx="83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8396655" y="4543863"/>
            <a:ext cx="1378634" cy="1069145"/>
          </a:xfrm>
          <a:prstGeom prst="ellipse">
            <a:avLst/>
          </a:prstGeom>
          <a:solidFill>
            <a:schemeClr val="accent1"/>
          </a:solidFill>
          <a:ln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Final Cluster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518118" y="2744983"/>
            <a:ext cx="324963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518118" y="2744983"/>
            <a:ext cx="0" cy="416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Decision 35"/>
          <p:cNvSpPr/>
          <p:nvPr/>
        </p:nvSpPr>
        <p:spPr>
          <a:xfrm>
            <a:off x="1097278" y="3152945"/>
            <a:ext cx="2507565" cy="95046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isSummary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2351061" y="4084978"/>
            <a:ext cx="1" cy="4729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423161" y="4111156"/>
            <a:ext cx="83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No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1325882" y="4572410"/>
            <a:ext cx="1934307" cy="1069145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Go down the </a:t>
            </a:r>
            <a:r>
              <a:rPr lang="en-US" dirty="0" err="1" smtClean="0">
                <a:solidFill>
                  <a:schemeClr val="tx1"/>
                </a:solidFill>
              </a:rPr>
              <a:t>dendrogram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stCxn id="43" idx="6"/>
          </p:cNvCxnSpPr>
          <p:nvPr/>
        </p:nvCxnSpPr>
        <p:spPr>
          <a:xfrm flipV="1">
            <a:off x="3260189" y="3605188"/>
            <a:ext cx="1419081" cy="15017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737295" y="3590915"/>
            <a:ext cx="2119827" cy="0"/>
          </a:xfrm>
          <a:prstGeom prst="line">
            <a:avLst/>
          </a:prstGeom>
          <a:ln>
            <a:solidFill>
              <a:srgbClr val="C0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857122" y="3590915"/>
            <a:ext cx="989136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5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Baskerville Old Face" panose="02020602080505020303" pitchFamily="18" charset="0"/>
              </a:rPr>
              <a:t>Optimal Cluster No. – Heuristic Explained</a:t>
            </a:r>
            <a:r>
              <a:rPr lang="en-US" sz="4400" dirty="0" smtClean="0">
                <a:latin typeface="Baskerville Old Face" panose="02020602080505020303" pitchFamily="18" charset="0"/>
              </a:rPr>
              <a:t>…</a:t>
            </a:r>
            <a:endParaRPr lang="en-US" sz="4400" dirty="0"/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sp>
        <p:nvSpPr>
          <p:cNvPr id="5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60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60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Experimentation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Comparisons with DTW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Comparisons with DTW Similarity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972343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Baskerville Old Face" panose="02020602080505020303" pitchFamily="18" charset="0"/>
              </a:rPr>
              <a:t>DTW is not a metric as it violates triangle inequality –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Baskerville Old Face" panose="02020602080505020303" pitchFamily="18" charset="0"/>
              </a:rPr>
              <a:t>Might affect the clusters formed in hierarchical clustering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Baskerville Old Face" panose="02020602080505020303" pitchFamily="18" charset="0"/>
              </a:rPr>
              <a:t>DTW is computationally much more expensive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Baskerville Old Face" panose="02020602080505020303" pitchFamily="18" charset="0"/>
              </a:rPr>
              <a:t>As the noise increases, effectiveness of DTW goes down much faster when compared to proposed method.</a:t>
            </a:r>
            <a:endParaRPr lang="en-US" sz="2200" dirty="0">
              <a:latin typeface="Baskerville Old Face" panose="02020602080505020303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347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Comparisons with DTW Similarity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185" y="2144516"/>
            <a:ext cx="5207244" cy="3609975"/>
          </a:xfrm>
          <a:prstGeom prst="rect">
            <a:avLst/>
          </a:prstGeom>
          <a:effectLst>
            <a:glow rad="38100">
              <a:schemeClr val="accent1">
                <a:alpha val="40000"/>
              </a:schemeClr>
            </a:glow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11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676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Comparisons with DTW Similarity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27442"/>
            <a:ext cx="4142936" cy="3062814"/>
          </a:xfrm>
          <a:prstGeom prst="rect">
            <a:avLst/>
          </a:prstGeom>
          <a:effectLst>
            <a:glow rad="50800">
              <a:schemeClr val="accent1">
                <a:alpha val="40000"/>
              </a:schemeClr>
            </a:glow>
          </a:effectLst>
        </p:spPr>
      </p:pic>
      <p:sp>
        <p:nvSpPr>
          <p:cNvPr id="2" name="TextBox 1"/>
          <p:cNvSpPr txBox="1"/>
          <p:nvPr/>
        </p:nvSpPr>
        <p:spPr>
          <a:xfrm>
            <a:off x="1642403" y="5290256"/>
            <a:ext cx="3052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askerville Old Face" panose="02020602080505020303" pitchFamily="18" charset="0"/>
              </a:rPr>
              <a:t>CDF for SC with 90% reduction in sample points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81" y="2320345"/>
            <a:ext cx="4017270" cy="2969911"/>
          </a:xfrm>
          <a:prstGeom prst="rect">
            <a:avLst/>
          </a:prstGeom>
          <a:effectLst>
            <a:glow rad="50800">
              <a:schemeClr val="accent1"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7047913" y="5290277"/>
            <a:ext cx="3052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askerville Old Face" panose="02020602080505020303" pitchFamily="18" charset="0"/>
              </a:rPr>
              <a:t>CDF for SC with 97% reduction in sample points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11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376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Experimentation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Proposed Method- Visualizations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49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Introduction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Definition, Motivation, Objectives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9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Dataset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Geolife</a:t>
            </a:r>
            <a:r>
              <a:rPr lang="en-US" dirty="0" smtClean="0"/>
              <a:t> Dataset –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182 users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Over a period of </a:t>
            </a:r>
            <a:r>
              <a:rPr lang="en-US" dirty="0"/>
              <a:t>over four years (from April 2007 to October 2011</a:t>
            </a:r>
            <a:r>
              <a:rPr lang="en-US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17,621 </a:t>
            </a:r>
            <a:r>
              <a:rPr lang="en-US" dirty="0" smtClean="0"/>
              <a:t>trajectories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Around Beijing</a:t>
            </a:r>
            <a:endParaRPr lang="en-US" dirty="0"/>
          </a:p>
        </p:txBody>
      </p:sp>
      <p:pic>
        <p:nvPicPr>
          <p:cNvPr id="6146" name="Picture 2" descr="http://research.microsoft.com/en-us/people/yuzheng/beijing_5r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717" y="3162433"/>
            <a:ext cx="3502025" cy="2969780"/>
          </a:xfrm>
          <a:prstGeom prst="rect">
            <a:avLst/>
          </a:prstGeom>
          <a:noFill/>
          <a:effectLst>
            <a:glow rad="127000">
              <a:schemeClr val="accent1">
                <a:alpha val="8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78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Process 10"/>
          <p:cNvSpPr/>
          <p:nvPr/>
        </p:nvSpPr>
        <p:spPr>
          <a:xfrm>
            <a:off x="5003299" y="387167"/>
            <a:ext cx="7038646" cy="5042962"/>
          </a:xfrm>
          <a:prstGeom prst="flowChartProcess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51" y="387167"/>
            <a:ext cx="3519048" cy="2561699"/>
          </a:xfrm>
          <a:prstGeom prst="rect">
            <a:avLst/>
          </a:prstGeom>
          <a:effectLst>
            <a:glow rad="88900">
              <a:schemeClr val="accent1">
                <a:alpha val="40000"/>
              </a:schemeClr>
            </a:glo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4178105" y="1814733"/>
            <a:ext cx="740787" cy="14067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68" y="793372"/>
            <a:ext cx="3195873" cy="1878916"/>
          </a:xfrm>
          <a:prstGeom prst="rect">
            <a:avLst/>
          </a:prstGeom>
          <a:effectLst>
            <a:glow rad="88900">
              <a:schemeClr val="accent1">
                <a:alpha val="40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911" y="793372"/>
            <a:ext cx="3414422" cy="1960818"/>
          </a:xfrm>
          <a:prstGeom prst="rect">
            <a:avLst/>
          </a:prstGeom>
          <a:effectLst>
            <a:glow rad="88900">
              <a:schemeClr val="accent1">
                <a:alpha val="40000"/>
              </a:schemeClr>
            </a:glo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32" y="3323157"/>
            <a:ext cx="3469701" cy="1770125"/>
          </a:xfrm>
          <a:prstGeom prst="rect">
            <a:avLst/>
          </a:prstGeom>
          <a:effectLst>
            <a:glow rad="88900">
              <a:schemeClr val="accent1">
                <a:alpha val="40000"/>
              </a:schemeClr>
            </a:glo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68" y="3323157"/>
            <a:ext cx="3159182" cy="1770125"/>
          </a:xfrm>
          <a:prstGeom prst="rect">
            <a:avLst/>
          </a:prstGeom>
          <a:effectLst>
            <a:glow rad="88900">
              <a:schemeClr val="accent1">
                <a:alpha val="40000"/>
              </a:schemeClr>
            </a:glow>
          </a:effectLst>
        </p:spPr>
      </p:pic>
      <p:sp>
        <p:nvSpPr>
          <p:cNvPr id="13" name="TextBox 12"/>
          <p:cNvSpPr txBox="1"/>
          <p:nvPr/>
        </p:nvSpPr>
        <p:spPr>
          <a:xfrm>
            <a:off x="7033846" y="5584874"/>
            <a:ext cx="330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Visualizations at Elbow Point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94227" y="3323157"/>
            <a:ext cx="264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All Trajectories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00713" y="2781935"/>
            <a:ext cx="153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 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573064" y="2801644"/>
            <a:ext cx="153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 2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00713" y="5093282"/>
            <a:ext cx="153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 3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573087" y="5090937"/>
            <a:ext cx="153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 4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217920" y="5584874"/>
            <a:ext cx="0" cy="548640"/>
          </a:xfrm>
          <a:prstGeom prst="straightConnector1">
            <a:avLst/>
          </a:prstGeom>
          <a:ln w="254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24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174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>
            <a:off x="1322363" y="1069145"/>
            <a:ext cx="9762979" cy="5190978"/>
          </a:xfrm>
          <a:prstGeom prst="flowChartProcess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824025" y="231828"/>
            <a:ext cx="0" cy="73152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" r="7546"/>
          <a:stretch/>
        </p:blipFill>
        <p:spPr>
          <a:xfrm>
            <a:off x="2435597" y="3798277"/>
            <a:ext cx="2855441" cy="2251550"/>
          </a:xfrm>
          <a:prstGeom prst="rect">
            <a:avLst/>
          </a:prstGeom>
          <a:effectLst>
            <a:glow rad="177800">
              <a:schemeClr val="accent1">
                <a:alpha val="4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598" y="1197699"/>
            <a:ext cx="2855441" cy="2231301"/>
          </a:xfrm>
          <a:prstGeom prst="rect">
            <a:avLst/>
          </a:prstGeom>
          <a:effectLst>
            <a:glow rad="177800">
              <a:schemeClr val="accent1">
                <a:alpha val="40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744" y="1197699"/>
            <a:ext cx="3261657" cy="2231301"/>
          </a:xfrm>
          <a:prstGeom prst="rect">
            <a:avLst/>
          </a:prstGeom>
          <a:effectLst>
            <a:glow rad="177800">
              <a:schemeClr val="accent1">
                <a:alpha val="40000"/>
              </a:scheme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42" y="3798278"/>
            <a:ext cx="3300359" cy="2251550"/>
          </a:xfrm>
          <a:prstGeom prst="rect">
            <a:avLst/>
          </a:prstGeom>
          <a:effectLst>
            <a:glow rad="177800">
              <a:schemeClr val="accent1">
                <a:alpha val="40000"/>
              </a:schemeClr>
            </a:glow>
          </a:effectLst>
        </p:spPr>
      </p:pic>
      <p:sp>
        <p:nvSpPr>
          <p:cNvPr id="9" name="TextBox 8"/>
          <p:cNvSpPr txBox="1"/>
          <p:nvPr/>
        </p:nvSpPr>
        <p:spPr>
          <a:xfrm>
            <a:off x="6203852" y="366756"/>
            <a:ext cx="320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askerville Old Face" panose="02020602080505020303" pitchFamily="18" charset="0"/>
              </a:rPr>
              <a:t>Final Clusters</a:t>
            </a:r>
            <a:endParaRPr lang="en-US" sz="2400" dirty="0">
              <a:latin typeface="Baskerville Old Face" panose="02020602080505020303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16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58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Conclusion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24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Conclusion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944208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From a raw source of GPS traces, aim is to find the </a:t>
            </a:r>
            <a:r>
              <a:rPr lang="en-US" i="1" dirty="0" smtClean="0">
                <a:latin typeface="Baskerville Old Face" panose="02020602080505020303" pitchFamily="18" charset="0"/>
              </a:rPr>
              <a:t>Mobility </a:t>
            </a:r>
            <a:r>
              <a:rPr lang="en-US" i="1" dirty="0">
                <a:latin typeface="Baskerville Old Face" panose="02020602080505020303" pitchFamily="18" charset="0"/>
              </a:rPr>
              <a:t>S</a:t>
            </a:r>
            <a:r>
              <a:rPr lang="en-US" i="1" dirty="0" smtClean="0">
                <a:latin typeface="Baskerville Old Face" panose="02020602080505020303" pitchFamily="18" charset="0"/>
              </a:rPr>
              <a:t>ummary</a:t>
            </a:r>
            <a:r>
              <a:rPr lang="en-US" dirty="0" smtClean="0">
                <a:latin typeface="Baskerville Old Face" panose="02020602080505020303" pitchFamily="18" charset="0"/>
              </a:rPr>
              <a:t> of the individual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Steps: Preprocessing, defining a Similarity, and Clustering.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Applications of Mobility Summary: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Next Path Prediction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Anomaly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Future Work: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Coming up with a better heuristic to find optimal number of clusters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Trajectory Summarization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Applications of Mobility </a:t>
            </a:r>
            <a:r>
              <a:rPr lang="en-US" dirty="0">
                <a:latin typeface="Baskerville Old Face" panose="02020602080505020303" pitchFamily="18" charset="0"/>
              </a:rPr>
              <a:t>S</a:t>
            </a:r>
            <a:r>
              <a:rPr lang="en-US" dirty="0" smtClean="0">
                <a:latin typeface="Baskerville Old Face" panose="02020602080505020303" pitchFamily="18" charset="0"/>
              </a:rPr>
              <a:t>ummary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4227" y="5598236"/>
            <a:ext cx="10217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Publication- Accepted (Demo) -</a:t>
            </a:r>
            <a:r>
              <a:rPr lang="en-US" i="1" dirty="0" err="1" smtClean="0">
                <a:latin typeface="Baskerville Old Face" panose="02020602080505020303" pitchFamily="18" charset="0"/>
              </a:rPr>
              <a:t>TrajSummary</a:t>
            </a:r>
            <a:r>
              <a:rPr lang="en-US" i="1" dirty="0">
                <a:latin typeface="Baskerville Old Face" panose="02020602080505020303" pitchFamily="18" charset="0"/>
              </a:rPr>
              <a:t>: Mobility Summary of Individuals, </a:t>
            </a:r>
            <a:r>
              <a:rPr lang="en-US" i="1" dirty="0" smtClean="0">
                <a:latin typeface="Baskerville Old Face" panose="02020602080505020303" pitchFamily="18" charset="0"/>
              </a:rPr>
              <a:t> </a:t>
            </a:r>
            <a:r>
              <a:rPr lang="en-US" b="1" dirty="0" smtClean="0">
                <a:latin typeface="Baskerville Old Face" panose="02020602080505020303" pitchFamily="18" charset="0"/>
              </a:rPr>
              <a:t>COMSNETS 2016</a:t>
            </a:r>
            <a:endParaRPr lang="en-US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249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97280" y="704088"/>
            <a:ext cx="10058400" cy="356616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Baskerville Old Face" panose="02020602080505020303" pitchFamily="18" charset="0"/>
              </a:rPr>
              <a:t>Future Work</a:t>
            </a:r>
            <a:endParaRPr lang="en-US" sz="5400" dirty="0">
              <a:latin typeface="Baskerville Old Face" panose="02020602080505020303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5151905"/>
              </p:ext>
            </p:extLst>
          </p:nvPr>
        </p:nvGraphicFramePr>
        <p:xfrm>
          <a:off x="1097280" y="450166"/>
          <a:ext cx="10283800" cy="2928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lowchart: Process 1"/>
          <p:cNvSpPr/>
          <p:nvPr/>
        </p:nvSpPr>
        <p:spPr>
          <a:xfrm>
            <a:off x="7287065" y="323557"/>
            <a:ext cx="4417255" cy="3629465"/>
          </a:xfrm>
          <a:prstGeom prst="flowChartProcess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8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Thank You!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0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References 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35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6098" y="478972"/>
            <a:ext cx="113807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latin typeface="Baskerville Old Face" panose="02020602080505020303" pitchFamily="18" charset="0"/>
              </a:rPr>
              <a:t>R</a:t>
            </a:r>
            <a:r>
              <a:rPr lang="en-US" dirty="0">
                <a:latin typeface="Baskerville Old Face" panose="02020602080505020303" pitchFamily="18" charset="0"/>
              </a:rPr>
              <a:t>. Agrawal, C. </a:t>
            </a:r>
            <a:r>
              <a:rPr lang="en-US" dirty="0" err="1">
                <a:latin typeface="Baskerville Old Face" panose="02020602080505020303" pitchFamily="18" charset="0"/>
              </a:rPr>
              <a:t>Faloutsos</a:t>
            </a:r>
            <a:r>
              <a:rPr lang="en-US" dirty="0">
                <a:latin typeface="Baskerville Old Face" panose="02020602080505020303" pitchFamily="18" charset="0"/>
              </a:rPr>
              <a:t>, and A. Swami. Efficient similarity search in sequence databases. 1994</a:t>
            </a:r>
            <a:r>
              <a:rPr lang="en-US" dirty="0" smtClean="0">
                <a:latin typeface="Baskerville Old Face" panose="02020602080505020303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latin typeface="Baskerville Old Face" panose="02020602080505020303" pitchFamily="18" charset="0"/>
              </a:rPr>
              <a:t>D</a:t>
            </a:r>
            <a:r>
              <a:rPr lang="en-US" dirty="0">
                <a:latin typeface="Baskerville Old Face" panose="02020602080505020303" pitchFamily="18" charset="0"/>
              </a:rPr>
              <a:t>. J. Berndt and J. Clifford. Finding patterns in time series, advances in knowledge discovery </a:t>
            </a:r>
            <a:r>
              <a:rPr lang="en-US" dirty="0" smtClean="0">
                <a:latin typeface="Baskerville Old Face" panose="02020602080505020303" pitchFamily="18" charset="0"/>
              </a:rPr>
              <a:t>and data </a:t>
            </a:r>
            <a:r>
              <a:rPr lang="en-US" dirty="0">
                <a:latin typeface="Baskerville Old Face" panose="02020602080505020303" pitchFamily="18" charset="0"/>
              </a:rPr>
              <a:t>mining. In The Thirteenth National Conference on Artificial </a:t>
            </a:r>
            <a:r>
              <a:rPr lang="en-US" dirty="0" err="1">
                <a:latin typeface="Baskerville Old Face" panose="02020602080505020303" pitchFamily="18" charset="0"/>
              </a:rPr>
              <a:t>Intelligence,AAAI</a:t>
            </a:r>
            <a:r>
              <a:rPr lang="en-US" dirty="0">
                <a:latin typeface="Baskerville Old Face" panose="02020602080505020303" pitchFamily="18" charset="0"/>
              </a:rPr>
              <a:t>, </a:t>
            </a:r>
            <a:r>
              <a:rPr lang="en-US" dirty="0" smtClean="0">
                <a:latin typeface="Baskerville Old Face" panose="02020602080505020303" pitchFamily="18" charset="0"/>
              </a:rPr>
              <a:t>Portland, Oregon</a:t>
            </a:r>
            <a:r>
              <a:rPr lang="en-US" dirty="0">
                <a:latin typeface="Baskerville Old Face" panose="02020602080505020303" pitchFamily="18" charset="0"/>
              </a:rPr>
              <a:t>, August 4- 8, 1996. MIT Press.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latin typeface="Baskerville Old Face" panose="02020602080505020303" pitchFamily="18" charset="0"/>
              </a:rPr>
              <a:t>K</a:t>
            </a:r>
            <a:r>
              <a:rPr lang="en-US" dirty="0">
                <a:latin typeface="Baskerville Old Face" panose="02020602080505020303" pitchFamily="18" charset="0"/>
              </a:rPr>
              <a:t>. </a:t>
            </a:r>
            <a:r>
              <a:rPr lang="en-US" dirty="0" err="1">
                <a:latin typeface="Baskerville Old Face" panose="02020602080505020303" pitchFamily="18" charset="0"/>
              </a:rPr>
              <a:t>Buchin</a:t>
            </a:r>
            <a:r>
              <a:rPr lang="en-US" dirty="0">
                <a:latin typeface="Baskerville Old Face" panose="02020602080505020303" pitchFamily="18" charset="0"/>
              </a:rPr>
              <a:t>, M. </a:t>
            </a:r>
            <a:r>
              <a:rPr lang="en-US" dirty="0" err="1">
                <a:latin typeface="Baskerville Old Face" panose="02020602080505020303" pitchFamily="18" charset="0"/>
              </a:rPr>
              <a:t>Buchin</a:t>
            </a:r>
            <a:r>
              <a:rPr lang="en-US" dirty="0">
                <a:latin typeface="Baskerville Old Face" panose="02020602080505020303" pitchFamily="18" charset="0"/>
              </a:rPr>
              <a:t>, J. </a:t>
            </a:r>
            <a:r>
              <a:rPr lang="en-US" dirty="0" err="1">
                <a:latin typeface="Baskerville Old Face" panose="02020602080505020303" pitchFamily="18" charset="0"/>
              </a:rPr>
              <a:t>Gudmundsson</a:t>
            </a:r>
            <a:r>
              <a:rPr lang="en-US" dirty="0">
                <a:latin typeface="Baskerville Old Face" panose="02020602080505020303" pitchFamily="18" charset="0"/>
              </a:rPr>
              <a:t>, M. </a:t>
            </a:r>
            <a:r>
              <a:rPr lang="en-US" dirty="0" err="1">
                <a:latin typeface="Baskerville Old Face" panose="02020602080505020303" pitchFamily="18" charset="0"/>
              </a:rPr>
              <a:t>L¨offler</a:t>
            </a:r>
            <a:r>
              <a:rPr lang="en-US" dirty="0">
                <a:latin typeface="Baskerville Old Face" panose="02020602080505020303" pitchFamily="18" charset="0"/>
              </a:rPr>
              <a:t>, and J. Luo. Detecting commuting </a:t>
            </a:r>
            <a:r>
              <a:rPr lang="en-US" dirty="0" smtClean="0">
                <a:latin typeface="Baskerville Old Face" panose="02020602080505020303" pitchFamily="18" charset="0"/>
              </a:rPr>
              <a:t>patterns by </a:t>
            </a:r>
            <a:r>
              <a:rPr lang="en-US" dirty="0">
                <a:latin typeface="Baskerville Old Face" panose="02020602080505020303" pitchFamily="18" charset="0"/>
              </a:rPr>
              <a:t>clustering </a:t>
            </a:r>
            <a:r>
              <a:rPr lang="en-US" dirty="0" err="1">
                <a:latin typeface="Baskerville Old Face" panose="02020602080505020303" pitchFamily="18" charset="0"/>
              </a:rPr>
              <a:t>subtrajectories</a:t>
            </a:r>
            <a:r>
              <a:rPr lang="en-US" dirty="0">
                <a:latin typeface="Baskerville Old Face" panose="02020602080505020303" pitchFamily="18" charset="0"/>
              </a:rPr>
              <a:t>. International Journal of Computational Geometry &amp; </a:t>
            </a:r>
            <a:r>
              <a:rPr lang="en-US" dirty="0" smtClean="0">
                <a:latin typeface="Baskerville Old Face" panose="02020602080505020303" pitchFamily="18" charset="0"/>
              </a:rPr>
              <a:t>Applications, 21(03</a:t>
            </a:r>
            <a:r>
              <a:rPr lang="en-US" dirty="0">
                <a:latin typeface="Baskerville Old Face" panose="02020602080505020303" pitchFamily="18" charset="0"/>
              </a:rPr>
              <a:t>):253–282, 2011.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latin typeface="Baskerville Old Face" panose="02020602080505020303" pitchFamily="18" charset="0"/>
              </a:rPr>
              <a:t>K</a:t>
            </a:r>
            <a:r>
              <a:rPr lang="en-US" dirty="0">
                <a:latin typeface="Baskerville Old Face" panose="02020602080505020303" pitchFamily="18" charset="0"/>
              </a:rPr>
              <a:t>. </a:t>
            </a:r>
            <a:r>
              <a:rPr lang="en-US" dirty="0" err="1">
                <a:latin typeface="Baskerville Old Face" panose="02020602080505020303" pitchFamily="18" charset="0"/>
              </a:rPr>
              <a:t>Buchin</a:t>
            </a:r>
            <a:r>
              <a:rPr lang="en-US" dirty="0">
                <a:latin typeface="Baskerville Old Face" panose="02020602080505020303" pitchFamily="18" charset="0"/>
              </a:rPr>
              <a:t>, M. </a:t>
            </a:r>
            <a:r>
              <a:rPr lang="en-US" dirty="0" err="1">
                <a:latin typeface="Baskerville Old Face" panose="02020602080505020303" pitchFamily="18" charset="0"/>
              </a:rPr>
              <a:t>Buchin</a:t>
            </a:r>
            <a:r>
              <a:rPr lang="en-US" dirty="0">
                <a:latin typeface="Baskerville Old Face" panose="02020602080505020303" pitchFamily="18" charset="0"/>
              </a:rPr>
              <a:t>, M. Van </a:t>
            </a:r>
            <a:r>
              <a:rPr lang="en-US" dirty="0" err="1">
                <a:latin typeface="Baskerville Old Face" panose="02020602080505020303" pitchFamily="18" charset="0"/>
              </a:rPr>
              <a:t>Kreveld</a:t>
            </a:r>
            <a:r>
              <a:rPr lang="en-US" dirty="0">
                <a:latin typeface="Baskerville Old Face" panose="02020602080505020303" pitchFamily="18" charset="0"/>
              </a:rPr>
              <a:t>, M. </a:t>
            </a:r>
            <a:r>
              <a:rPr lang="en-US" dirty="0" err="1">
                <a:latin typeface="Baskerville Old Face" panose="02020602080505020303" pitchFamily="18" charset="0"/>
              </a:rPr>
              <a:t>L¨offler</a:t>
            </a:r>
            <a:r>
              <a:rPr lang="en-US" dirty="0">
                <a:latin typeface="Baskerville Old Face" panose="02020602080505020303" pitchFamily="18" charset="0"/>
              </a:rPr>
              <a:t>, R. I. </a:t>
            </a:r>
            <a:r>
              <a:rPr lang="en-US" dirty="0" err="1">
                <a:latin typeface="Baskerville Old Face" panose="02020602080505020303" pitchFamily="18" charset="0"/>
              </a:rPr>
              <a:t>Silveira</a:t>
            </a:r>
            <a:r>
              <a:rPr lang="en-US" dirty="0">
                <a:latin typeface="Baskerville Old Face" panose="02020602080505020303" pitchFamily="18" charset="0"/>
              </a:rPr>
              <a:t>, C. </a:t>
            </a:r>
            <a:r>
              <a:rPr lang="en-US" dirty="0" err="1">
                <a:latin typeface="Baskerville Old Face" panose="02020602080505020303" pitchFamily="18" charset="0"/>
              </a:rPr>
              <a:t>Wenk</a:t>
            </a:r>
            <a:r>
              <a:rPr lang="en-US" dirty="0">
                <a:latin typeface="Baskerville Old Face" panose="02020602080505020303" pitchFamily="18" charset="0"/>
              </a:rPr>
              <a:t>, and L. </a:t>
            </a:r>
            <a:r>
              <a:rPr lang="en-US" dirty="0" err="1" smtClean="0">
                <a:latin typeface="Baskerville Old Face" panose="02020602080505020303" pitchFamily="18" charset="0"/>
              </a:rPr>
              <a:t>Wiratma</a:t>
            </a:r>
            <a:r>
              <a:rPr lang="en-US" dirty="0" smtClean="0">
                <a:latin typeface="Baskerville Old Face" panose="02020602080505020303" pitchFamily="18" charset="0"/>
              </a:rPr>
              <a:t>. </a:t>
            </a:r>
            <a:r>
              <a:rPr lang="es-ES" dirty="0" smtClean="0">
                <a:latin typeface="Baskerville Old Face" panose="02020602080505020303" pitchFamily="18" charset="0"/>
              </a:rPr>
              <a:t>Median </a:t>
            </a:r>
            <a:r>
              <a:rPr lang="es-ES" dirty="0" err="1">
                <a:latin typeface="Baskerville Old Face" panose="02020602080505020303" pitchFamily="18" charset="0"/>
              </a:rPr>
              <a:t>trajectories</a:t>
            </a:r>
            <a:r>
              <a:rPr lang="es-ES" dirty="0">
                <a:latin typeface="Baskerville Old Face" panose="02020602080505020303" pitchFamily="18" charset="0"/>
              </a:rPr>
              <a:t>. </a:t>
            </a:r>
            <a:r>
              <a:rPr lang="es-ES" dirty="0" err="1">
                <a:latin typeface="Baskerville Old Face" panose="02020602080505020303" pitchFamily="18" charset="0"/>
              </a:rPr>
              <a:t>Algorithmica</a:t>
            </a:r>
            <a:r>
              <a:rPr lang="es-ES" dirty="0">
                <a:latin typeface="Baskerville Old Face" panose="02020602080505020303" pitchFamily="18" charset="0"/>
              </a:rPr>
              <a:t>, 66(3):595–614, 2013.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latin typeface="Baskerville Old Face" panose="02020602080505020303" pitchFamily="18" charset="0"/>
              </a:rPr>
              <a:t>L</a:t>
            </a:r>
            <a:r>
              <a:rPr lang="en-US" dirty="0">
                <a:latin typeface="Baskerville Old Face" panose="02020602080505020303" pitchFamily="18" charset="0"/>
              </a:rPr>
              <a:t>. Chen and R. Ng. On the marriage of </a:t>
            </a:r>
            <a:r>
              <a:rPr lang="en-US" dirty="0" err="1">
                <a:latin typeface="Baskerville Old Face" panose="02020602080505020303" pitchFamily="18" charset="0"/>
              </a:rPr>
              <a:t>lp</a:t>
            </a:r>
            <a:r>
              <a:rPr lang="en-US" dirty="0">
                <a:latin typeface="Baskerville Old Face" panose="02020602080505020303" pitchFamily="18" charset="0"/>
              </a:rPr>
              <a:t>-norms and edit distance. In Proceedings of the </a:t>
            </a:r>
            <a:r>
              <a:rPr lang="en-US" dirty="0" smtClean="0">
                <a:latin typeface="Baskerville Old Face" panose="02020602080505020303" pitchFamily="18" charset="0"/>
              </a:rPr>
              <a:t>Thirtieth International </a:t>
            </a:r>
            <a:r>
              <a:rPr lang="en-US" dirty="0">
                <a:latin typeface="Baskerville Old Face" panose="02020602080505020303" pitchFamily="18" charset="0"/>
              </a:rPr>
              <a:t>Conference on Very Large Data Bases - Volume 30, VLDB ’04, pages </a:t>
            </a:r>
            <a:r>
              <a:rPr lang="en-US" dirty="0" smtClean="0">
                <a:latin typeface="Baskerville Old Face" panose="02020602080505020303" pitchFamily="18" charset="0"/>
              </a:rPr>
              <a:t>792–803, Toronto</a:t>
            </a:r>
            <a:r>
              <a:rPr lang="en-US" dirty="0">
                <a:latin typeface="Baskerville Old Face" panose="02020602080505020303" pitchFamily="18" charset="0"/>
              </a:rPr>
              <a:t>, Canada, 29 August - 3 September 2004. VLDB Endowment</a:t>
            </a:r>
            <a:r>
              <a:rPr lang="en-US" dirty="0" smtClean="0">
                <a:latin typeface="Baskerville Old Face" panose="02020602080505020303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latin typeface="Baskerville Old Face" panose="02020602080505020303" pitchFamily="18" charset="0"/>
              </a:rPr>
              <a:t>L</a:t>
            </a:r>
            <a:r>
              <a:rPr lang="en-US" dirty="0">
                <a:latin typeface="Baskerville Old Face" panose="02020602080505020303" pitchFamily="18" charset="0"/>
              </a:rPr>
              <a:t>. Chen, M. T. O¨ </a:t>
            </a:r>
            <a:r>
              <a:rPr lang="en-US" dirty="0" err="1">
                <a:latin typeface="Baskerville Old Face" panose="02020602080505020303" pitchFamily="18" charset="0"/>
              </a:rPr>
              <a:t>zsu</a:t>
            </a:r>
            <a:r>
              <a:rPr lang="en-US" dirty="0">
                <a:latin typeface="Baskerville Old Face" panose="02020602080505020303" pitchFamily="18" charset="0"/>
              </a:rPr>
              <a:t>, and V. </a:t>
            </a:r>
            <a:r>
              <a:rPr lang="en-US" dirty="0" err="1">
                <a:latin typeface="Baskerville Old Face" panose="02020602080505020303" pitchFamily="18" charset="0"/>
              </a:rPr>
              <a:t>Oria</a:t>
            </a:r>
            <a:r>
              <a:rPr lang="en-US" dirty="0">
                <a:latin typeface="Baskerville Old Face" panose="02020602080505020303" pitchFamily="18" charset="0"/>
              </a:rPr>
              <a:t>. Robust and fast similarity search for moving object </a:t>
            </a:r>
            <a:r>
              <a:rPr lang="en-US" dirty="0" smtClean="0">
                <a:latin typeface="Baskerville Old Face" panose="02020602080505020303" pitchFamily="18" charset="0"/>
              </a:rPr>
              <a:t>trajectories. In </a:t>
            </a:r>
            <a:r>
              <a:rPr lang="en-US" dirty="0">
                <a:latin typeface="Baskerville Old Face" panose="02020602080505020303" pitchFamily="18" charset="0"/>
              </a:rPr>
              <a:t>Proceedings of the 2005 ACM SIGMOD International Conference on Management of </a:t>
            </a:r>
            <a:r>
              <a:rPr lang="en-US" dirty="0" smtClean="0">
                <a:latin typeface="Baskerville Old Face" panose="02020602080505020303" pitchFamily="18" charset="0"/>
              </a:rPr>
              <a:t>Data, SIGMOD </a:t>
            </a:r>
            <a:r>
              <a:rPr lang="en-US" dirty="0">
                <a:latin typeface="Baskerville Old Face" panose="02020602080505020303" pitchFamily="18" charset="0"/>
              </a:rPr>
              <a:t>’05, pages 491–502, Baltimore, Maryland, June 13-17, 2005. ACM.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latin typeface="Baskerville Old Face" panose="02020602080505020303" pitchFamily="18" charset="0"/>
              </a:rPr>
              <a:t>S</a:t>
            </a:r>
            <a:r>
              <a:rPr lang="en-US" dirty="0">
                <a:latin typeface="Baskerville Old Face" panose="02020602080505020303" pitchFamily="18" charset="0"/>
              </a:rPr>
              <a:t>. Gaffney and P. Smyth. Trajectory clustering with mixtures of regression models. In </a:t>
            </a:r>
            <a:r>
              <a:rPr lang="en-US" dirty="0" smtClean="0">
                <a:latin typeface="Baskerville Old Face" panose="02020602080505020303" pitchFamily="18" charset="0"/>
              </a:rPr>
              <a:t>Proceedings of </a:t>
            </a:r>
            <a:r>
              <a:rPr lang="en-US" dirty="0">
                <a:latin typeface="Baskerville Old Face" panose="02020602080505020303" pitchFamily="18" charset="0"/>
              </a:rPr>
              <a:t>the fifth ACM SIGKDD international conference on Knowledge discovery and data </a:t>
            </a:r>
            <a:r>
              <a:rPr lang="en-US" dirty="0" smtClean="0">
                <a:latin typeface="Baskerville Old Face" panose="02020602080505020303" pitchFamily="18" charset="0"/>
              </a:rPr>
              <a:t>mining, pages </a:t>
            </a:r>
            <a:r>
              <a:rPr lang="en-US" dirty="0">
                <a:latin typeface="Baskerville Old Face" panose="02020602080505020303" pitchFamily="18" charset="0"/>
              </a:rPr>
              <a:t>63–72, San Diego, CA, USA, August 15 - 18,1999. ACM.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latin typeface="Baskerville Old Face" panose="02020602080505020303" pitchFamily="18" charset="0"/>
              </a:rPr>
              <a:t>J</a:t>
            </a:r>
            <a:r>
              <a:rPr lang="en-US" dirty="0">
                <a:latin typeface="Baskerville Old Face" panose="02020602080505020303" pitchFamily="18" charset="0"/>
              </a:rPr>
              <a:t>. </a:t>
            </a:r>
            <a:r>
              <a:rPr lang="en-US" dirty="0" err="1">
                <a:latin typeface="Baskerville Old Face" panose="02020602080505020303" pitchFamily="18" charset="0"/>
              </a:rPr>
              <a:t>Gudmundsson</a:t>
            </a:r>
            <a:r>
              <a:rPr lang="en-US" dirty="0">
                <a:latin typeface="Baskerville Old Face" panose="02020602080505020303" pitchFamily="18" charset="0"/>
              </a:rPr>
              <a:t>, M. van </a:t>
            </a:r>
            <a:r>
              <a:rPr lang="en-US" dirty="0" err="1">
                <a:latin typeface="Baskerville Old Face" panose="02020602080505020303" pitchFamily="18" charset="0"/>
              </a:rPr>
              <a:t>Kreveld</a:t>
            </a:r>
            <a:r>
              <a:rPr lang="en-US" dirty="0">
                <a:latin typeface="Baskerville Old Face" panose="02020602080505020303" pitchFamily="18" charset="0"/>
              </a:rPr>
              <a:t>, and B. </a:t>
            </a:r>
            <a:r>
              <a:rPr lang="en-US" dirty="0" err="1">
                <a:latin typeface="Baskerville Old Face" panose="02020602080505020303" pitchFamily="18" charset="0"/>
              </a:rPr>
              <a:t>Speckmann</a:t>
            </a:r>
            <a:r>
              <a:rPr lang="en-US" dirty="0">
                <a:latin typeface="Baskerville Old Face" panose="02020602080505020303" pitchFamily="18" charset="0"/>
              </a:rPr>
              <a:t>. Efficient detection of patterns in 2d </a:t>
            </a:r>
            <a:r>
              <a:rPr lang="en-US" dirty="0" smtClean="0">
                <a:latin typeface="Baskerville Old Face" panose="02020602080505020303" pitchFamily="18" charset="0"/>
              </a:rPr>
              <a:t>trajectories of </a:t>
            </a:r>
            <a:r>
              <a:rPr lang="en-US" dirty="0">
                <a:latin typeface="Baskerville Old Face" panose="02020602080505020303" pitchFamily="18" charset="0"/>
              </a:rPr>
              <a:t>moving points. </a:t>
            </a:r>
            <a:r>
              <a:rPr lang="en-US" dirty="0" err="1">
                <a:latin typeface="Baskerville Old Face" panose="02020602080505020303" pitchFamily="18" charset="0"/>
              </a:rPr>
              <a:t>Geoinformatica</a:t>
            </a:r>
            <a:r>
              <a:rPr lang="en-US" dirty="0">
                <a:latin typeface="Baskerville Old Face" panose="02020602080505020303" pitchFamily="18" charset="0"/>
              </a:rPr>
              <a:t>, 11(2):195–215, 2007.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latin typeface="Baskerville Old Face" panose="02020602080505020303" pitchFamily="18" charset="0"/>
              </a:rPr>
              <a:t>B</a:t>
            </a:r>
            <a:r>
              <a:rPr lang="en-US" dirty="0">
                <a:latin typeface="Baskerville Old Face" panose="02020602080505020303" pitchFamily="18" charset="0"/>
              </a:rPr>
              <a:t>. Han, L. Liu, and E. </a:t>
            </a:r>
            <a:r>
              <a:rPr lang="en-US" dirty="0" err="1">
                <a:latin typeface="Baskerville Old Face" panose="02020602080505020303" pitchFamily="18" charset="0"/>
              </a:rPr>
              <a:t>Omiecinski</a:t>
            </a:r>
            <a:r>
              <a:rPr lang="en-US" dirty="0">
                <a:latin typeface="Baskerville Old Face" panose="02020602080505020303" pitchFamily="18" charset="0"/>
              </a:rPr>
              <a:t>. Neat: Road network aware trajectory clustering. In </a:t>
            </a:r>
            <a:r>
              <a:rPr lang="en-US" dirty="0" smtClean="0">
                <a:latin typeface="Baskerville Old Face" panose="02020602080505020303" pitchFamily="18" charset="0"/>
              </a:rPr>
              <a:t>Distributed Computing </a:t>
            </a:r>
            <a:r>
              <a:rPr lang="en-US" dirty="0">
                <a:latin typeface="Baskerville Old Face" panose="02020602080505020303" pitchFamily="18" charset="0"/>
              </a:rPr>
              <a:t>Systems (ICDCS), 2012 IEEE 32nd International Conference on, pages </a:t>
            </a:r>
            <a:r>
              <a:rPr lang="en-US" dirty="0" smtClean="0">
                <a:latin typeface="Baskerville Old Face" panose="02020602080505020303" pitchFamily="18" charset="0"/>
              </a:rPr>
              <a:t>142–151</a:t>
            </a:r>
            <a:r>
              <a:rPr lang="en-US" dirty="0">
                <a:latin typeface="Baskerville Old Face" panose="02020602080505020303" pitchFamily="18" charset="0"/>
              </a:rPr>
              <a:t>, </a:t>
            </a:r>
            <a:r>
              <a:rPr lang="en-US" dirty="0" err="1">
                <a:latin typeface="Baskerville Old Face" panose="02020602080505020303" pitchFamily="18" charset="0"/>
              </a:rPr>
              <a:t>Macau,China</a:t>
            </a:r>
            <a:r>
              <a:rPr lang="en-US" dirty="0">
                <a:latin typeface="Baskerville Old Face" panose="02020602080505020303" pitchFamily="18" charset="0"/>
              </a:rPr>
              <a:t>, 18-21 June,2012. IEEE.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704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6098" y="478972"/>
            <a:ext cx="1138076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0"/>
            </a:pPr>
            <a:r>
              <a:rPr lang="en-US" dirty="0" smtClean="0">
                <a:latin typeface="Baskerville Old Face" panose="02020602080505020303" pitchFamily="18" charset="0"/>
              </a:rPr>
              <a:t>S</a:t>
            </a:r>
            <a:r>
              <a:rPr lang="en-US" dirty="0">
                <a:latin typeface="Baskerville Old Face" panose="02020602080505020303" pitchFamily="18" charset="0"/>
              </a:rPr>
              <a:t>. </a:t>
            </a:r>
            <a:r>
              <a:rPr lang="en-US" dirty="0" err="1">
                <a:latin typeface="Baskerville Old Face" panose="02020602080505020303" pitchFamily="18" charset="0"/>
              </a:rPr>
              <a:t>Kurtek</a:t>
            </a:r>
            <a:r>
              <a:rPr lang="en-US" dirty="0">
                <a:latin typeface="Baskerville Old Face" panose="02020602080505020303" pitchFamily="18" charset="0"/>
              </a:rPr>
              <a:t>, A. Srivastava, E. Klassen, and Z. Ding. Statistical modeling of curves using shapes </a:t>
            </a:r>
            <a:r>
              <a:rPr lang="en-US" dirty="0" smtClean="0">
                <a:latin typeface="Baskerville Old Face" panose="02020602080505020303" pitchFamily="18" charset="0"/>
              </a:rPr>
              <a:t>and related </a:t>
            </a:r>
            <a:r>
              <a:rPr lang="en-US" dirty="0">
                <a:latin typeface="Baskerville Old Face" panose="02020602080505020303" pitchFamily="18" charset="0"/>
              </a:rPr>
              <a:t>features. Journal of the American Statistical Association, 107(499):1152–1165, 2012</a:t>
            </a:r>
            <a:r>
              <a:rPr lang="en-US" dirty="0" smtClean="0">
                <a:latin typeface="Baskerville Old Face" panose="02020602080505020303" pitchFamily="18" charset="0"/>
              </a:rPr>
              <a:t>.</a:t>
            </a:r>
            <a:endParaRPr lang="en-US" dirty="0">
              <a:latin typeface="Baskerville Old Face" panose="02020602080505020303" pitchFamily="18" charset="0"/>
            </a:endParaRPr>
          </a:p>
          <a:p>
            <a:pPr marL="342900" indent="-342900">
              <a:buFont typeface="+mj-lt"/>
              <a:buAutoNum type="arabicPeriod" startAt="10"/>
            </a:pPr>
            <a:r>
              <a:rPr lang="en-US" dirty="0" smtClean="0">
                <a:latin typeface="Baskerville Old Face" panose="02020602080505020303" pitchFamily="18" charset="0"/>
              </a:rPr>
              <a:t>J</a:t>
            </a:r>
            <a:r>
              <a:rPr lang="en-US" dirty="0">
                <a:latin typeface="Baskerville Old Face" panose="02020602080505020303" pitchFamily="18" charset="0"/>
              </a:rPr>
              <a:t>.-G. Lee, J. Han, and K.-Y. Whang. Trajectory clustering: A partition-and-group </a:t>
            </a:r>
            <a:r>
              <a:rPr lang="en-US" dirty="0" smtClean="0">
                <a:latin typeface="Baskerville Old Face" panose="02020602080505020303" pitchFamily="18" charset="0"/>
              </a:rPr>
              <a:t>framework. In </a:t>
            </a:r>
            <a:r>
              <a:rPr lang="en-US" dirty="0">
                <a:latin typeface="Baskerville Old Face" panose="02020602080505020303" pitchFamily="18" charset="0"/>
              </a:rPr>
              <a:t>Proceedings of the 2007 ACM SIGMOD International Conference on Management of </a:t>
            </a:r>
            <a:r>
              <a:rPr lang="en-US" dirty="0" smtClean="0">
                <a:latin typeface="Baskerville Old Face" panose="02020602080505020303" pitchFamily="18" charset="0"/>
              </a:rPr>
              <a:t>Data, SIGMOD </a:t>
            </a:r>
            <a:r>
              <a:rPr lang="en-US" dirty="0">
                <a:latin typeface="Baskerville Old Face" panose="02020602080505020303" pitchFamily="18" charset="0"/>
              </a:rPr>
              <a:t>’07, pages 593–604, Beijing, China, June 11 - 14, 2007. ACM.</a:t>
            </a:r>
          </a:p>
          <a:p>
            <a:pPr marL="342900" indent="-342900">
              <a:buFont typeface="+mj-lt"/>
              <a:buAutoNum type="arabicPeriod" startAt="10"/>
            </a:pPr>
            <a:r>
              <a:rPr lang="en-US" dirty="0" smtClean="0">
                <a:latin typeface="Baskerville Old Face" panose="02020602080505020303" pitchFamily="18" charset="0"/>
              </a:rPr>
              <a:t>Q</a:t>
            </a:r>
            <a:r>
              <a:rPr lang="en-US" dirty="0">
                <a:latin typeface="Baskerville Old Face" panose="02020602080505020303" pitchFamily="18" charset="0"/>
              </a:rPr>
              <a:t>. Li, Y. Zheng, X. </a:t>
            </a:r>
            <a:r>
              <a:rPr lang="en-US" dirty="0" err="1">
                <a:latin typeface="Baskerville Old Face" panose="02020602080505020303" pitchFamily="18" charset="0"/>
              </a:rPr>
              <a:t>Xie</a:t>
            </a:r>
            <a:r>
              <a:rPr lang="en-US" dirty="0">
                <a:latin typeface="Baskerville Old Face" panose="02020602080505020303" pitchFamily="18" charset="0"/>
              </a:rPr>
              <a:t>, Y. </a:t>
            </a:r>
            <a:r>
              <a:rPr lang="en-US" dirty="0" err="1">
                <a:latin typeface="Baskerville Old Face" panose="02020602080505020303" pitchFamily="18" charset="0"/>
              </a:rPr>
              <a:t>Chen,W</a:t>
            </a:r>
            <a:r>
              <a:rPr lang="en-US" dirty="0">
                <a:latin typeface="Baskerville Old Face" panose="02020602080505020303" pitchFamily="18" charset="0"/>
              </a:rPr>
              <a:t>. Liu, </a:t>
            </a:r>
            <a:r>
              <a:rPr lang="en-US" dirty="0" err="1">
                <a:latin typeface="Baskerville Old Face" panose="02020602080505020303" pitchFamily="18" charset="0"/>
              </a:rPr>
              <a:t>andW</a:t>
            </a:r>
            <a:r>
              <a:rPr lang="en-US" dirty="0">
                <a:latin typeface="Baskerville Old Face" panose="02020602080505020303" pitchFamily="18" charset="0"/>
              </a:rPr>
              <a:t>.-Y. Ma. Mining user similarity based on </a:t>
            </a:r>
            <a:r>
              <a:rPr lang="en-US" dirty="0" smtClean="0">
                <a:latin typeface="Baskerville Old Face" panose="02020602080505020303" pitchFamily="18" charset="0"/>
              </a:rPr>
              <a:t>location history</a:t>
            </a:r>
            <a:r>
              <a:rPr lang="en-US" dirty="0">
                <a:latin typeface="Baskerville Old Face" panose="02020602080505020303" pitchFamily="18" charset="0"/>
              </a:rPr>
              <a:t>. In </a:t>
            </a:r>
            <a:r>
              <a:rPr lang="en-US" dirty="0" smtClean="0">
                <a:latin typeface="Baskerville Old Face" panose="02020602080505020303" pitchFamily="18" charset="0"/>
              </a:rPr>
              <a:t> proceedings </a:t>
            </a:r>
            <a:r>
              <a:rPr lang="en-US" dirty="0">
                <a:latin typeface="Baskerville Old Face" panose="02020602080505020303" pitchFamily="18" charset="0"/>
              </a:rPr>
              <a:t>of the 16th ACM SIGSPATIAL international conference on Advances </a:t>
            </a:r>
            <a:r>
              <a:rPr lang="en-US" dirty="0" smtClean="0">
                <a:latin typeface="Baskerville Old Face" panose="02020602080505020303" pitchFamily="18" charset="0"/>
              </a:rPr>
              <a:t>in geographic </a:t>
            </a:r>
            <a:r>
              <a:rPr lang="en-US" dirty="0">
                <a:latin typeface="Baskerville Old Face" panose="02020602080505020303" pitchFamily="18" charset="0"/>
              </a:rPr>
              <a:t>information systems, Irvine, CA, USA, November 5-7, 2008. ACM.</a:t>
            </a:r>
          </a:p>
          <a:p>
            <a:pPr marL="342900" indent="-342900">
              <a:buFont typeface="+mj-lt"/>
              <a:buAutoNum type="arabicPeriod" startAt="10"/>
            </a:pPr>
            <a:r>
              <a:rPr lang="en-US" dirty="0" smtClean="0">
                <a:latin typeface="Baskerville Old Face" panose="02020602080505020303" pitchFamily="18" charset="0"/>
              </a:rPr>
              <a:t>Z</a:t>
            </a:r>
            <a:r>
              <a:rPr lang="en-US" dirty="0">
                <a:latin typeface="Baskerville Old Face" panose="02020602080505020303" pitchFamily="18" charset="0"/>
              </a:rPr>
              <a:t>. Li, B. Ding, J. Han, and R. Kays. Swarm: Mining relaxed temporal moving object </a:t>
            </a:r>
            <a:r>
              <a:rPr lang="en-US" dirty="0" smtClean="0">
                <a:latin typeface="Baskerville Old Face" panose="02020602080505020303" pitchFamily="18" charset="0"/>
              </a:rPr>
              <a:t>clusters. Proc</a:t>
            </a:r>
            <a:r>
              <a:rPr lang="en-US" dirty="0">
                <a:latin typeface="Baskerville Old Face" panose="02020602080505020303" pitchFamily="18" charset="0"/>
              </a:rPr>
              <a:t>. VLDB Endow., 3(1-2):723–734, Sept. 2010</a:t>
            </a:r>
            <a:r>
              <a:rPr lang="en-US" dirty="0" smtClean="0">
                <a:latin typeface="Baskerville Old Face" panose="02020602080505020303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10"/>
            </a:pPr>
            <a:r>
              <a:rPr lang="en-US" dirty="0" smtClean="0">
                <a:latin typeface="Baskerville Old Face" panose="02020602080505020303" pitchFamily="18" charset="0"/>
              </a:rPr>
              <a:t>M</a:t>
            </a:r>
            <a:r>
              <a:rPr lang="en-US" dirty="0">
                <a:latin typeface="Baskerville Old Face" panose="02020602080505020303" pitchFamily="18" charset="0"/>
              </a:rPr>
              <a:t>. K. E. </a:t>
            </a:r>
            <a:r>
              <a:rPr lang="en-US" dirty="0" err="1">
                <a:latin typeface="Baskerville Old Face" panose="02020602080505020303" pitchFamily="18" charset="0"/>
              </a:rPr>
              <a:t>Mahrsi</a:t>
            </a:r>
            <a:r>
              <a:rPr lang="en-US" dirty="0">
                <a:latin typeface="Baskerville Old Face" panose="02020602080505020303" pitchFamily="18" charset="0"/>
              </a:rPr>
              <a:t> and F. Rossi. Modularity-based clustering for network-constrained </a:t>
            </a:r>
            <a:r>
              <a:rPr lang="en-US" dirty="0" smtClean="0">
                <a:latin typeface="Baskerville Old Face" panose="02020602080505020303" pitchFamily="18" charset="0"/>
              </a:rPr>
              <a:t>trajectories. </a:t>
            </a:r>
            <a:r>
              <a:rPr lang="en-US" dirty="0" err="1" smtClean="0">
                <a:latin typeface="Baskerville Old Face" panose="02020602080505020303" pitchFamily="18" charset="0"/>
              </a:rPr>
              <a:t>arXiv</a:t>
            </a:r>
            <a:r>
              <a:rPr lang="en-US" dirty="0" smtClean="0">
                <a:latin typeface="Baskerville Old Face" panose="02020602080505020303" pitchFamily="18" charset="0"/>
              </a:rPr>
              <a:t> </a:t>
            </a:r>
            <a:r>
              <a:rPr lang="en-US" dirty="0">
                <a:latin typeface="Baskerville Old Face" panose="02020602080505020303" pitchFamily="18" charset="0"/>
              </a:rPr>
              <a:t>preprint arXiv:1205.2172, 2012.</a:t>
            </a:r>
          </a:p>
          <a:p>
            <a:pPr marL="342900" indent="-342900">
              <a:buFont typeface="+mj-lt"/>
              <a:buAutoNum type="arabicPeriod" startAt="10"/>
            </a:pPr>
            <a:r>
              <a:rPr lang="en-US" dirty="0" smtClean="0">
                <a:latin typeface="Baskerville Old Face" panose="02020602080505020303" pitchFamily="18" charset="0"/>
              </a:rPr>
              <a:t>M</a:t>
            </a:r>
            <a:r>
              <a:rPr lang="en-US" dirty="0">
                <a:latin typeface="Baskerville Old Face" panose="02020602080505020303" pitchFamily="18" charset="0"/>
              </a:rPr>
              <a:t>. </a:t>
            </a:r>
            <a:r>
              <a:rPr lang="en-US" dirty="0" err="1">
                <a:latin typeface="Baskerville Old Face" panose="02020602080505020303" pitchFamily="18" charset="0"/>
              </a:rPr>
              <a:t>Nanni</a:t>
            </a:r>
            <a:r>
              <a:rPr lang="en-US" dirty="0">
                <a:latin typeface="Baskerville Old Face" panose="02020602080505020303" pitchFamily="18" charset="0"/>
              </a:rPr>
              <a:t> and D. </a:t>
            </a:r>
            <a:r>
              <a:rPr lang="en-US" dirty="0" err="1">
                <a:latin typeface="Baskerville Old Face" panose="02020602080505020303" pitchFamily="18" charset="0"/>
              </a:rPr>
              <a:t>Pedreschi</a:t>
            </a:r>
            <a:r>
              <a:rPr lang="en-US" dirty="0">
                <a:latin typeface="Baskerville Old Face" panose="02020602080505020303" pitchFamily="18" charset="0"/>
              </a:rPr>
              <a:t>. Time-focused clustering of trajectories of moving objects. </a:t>
            </a:r>
            <a:r>
              <a:rPr lang="en-US" dirty="0" smtClean="0">
                <a:latin typeface="Baskerville Old Face" panose="02020602080505020303" pitchFamily="18" charset="0"/>
              </a:rPr>
              <a:t>Journal of </a:t>
            </a:r>
            <a:r>
              <a:rPr lang="en-US" dirty="0">
                <a:latin typeface="Baskerville Old Face" panose="02020602080505020303" pitchFamily="18" charset="0"/>
              </a:rPr>
              <a:t>Intelligent Information Systems, 27(3):267–289, 2006.</a:t>
            </a:r>
          </a:p>
          <a:p>
            <a:pPr marL="342900" indent="-342900">
              <a:buFont typeface="+mj-lt"/>
              <a:buAutoNum type="arabicPeriod" startAt="10"/>
            </a:pPr>
            <a:r>
              <a:rPr lang="en-US" dirty="0" smtClean="0">
                <a:latin typeface="Baskerville Old Face" panose="02020602080505020303" pitchFamily="18" charset="0"/>
              </a:rPr>
              <a:t>H</a:t>
            </a:r>
            <a:r>
              <a:rPr lang="en-US" dirty="0">
                <a:latin typeface="Baskerville Old Face" panose="02020602080505020303" pitchFamily="18" charset="0"/>
              </a:rPr>
              <a:t>. Su, K. Zheng, K. Zeng, J. Huang, S. </a:t>
            </a:r>
            <a:r>
              <a:rPr lang="en-US" dirty="0" err="1">
                <a:latin typeface="Baskerville Old Face" panose="02020602080505020303" pitchFamily="18" charset="0"/>
              </a:rPr>
              <a:t>Sadiq</a:t>
            </a:r>
            <a:r>
              <a:rPr lang="en-US" dirty="0">
                <a:latin typeface="Baskerville Old Face" panose="02020602080505020303" pitchFamily="18" charset="0"/>
              </a:rPr>
              <a:t>, N. J. Yuan, and X. Zhou. Making sense of </a:t>
            </a:r>
            <a:r>
              <a:rPr lang="en-US" dirty="0" smtClean="0">
                <a:latin typeface="Baskerville Old Face" panose="02020602080505020303" pitchFamily="18" charset="0"/>
              </a:rPr>
              <a:t>trajectory data</a:t>
            </a:r>
            <a:r>
              <a:rPr lang="en-US" dirty="0">
                <a:latin typeface="Baskerville Old Face" panose="02020602080505020303" pitchFamily="18" charset="0"/>
              </a:rPr>
              <a:t>: A partition-and-summarization approach. In IEEE 31st International Conference on </a:t>
            </a:r>
            <a:r>
              <a:rPr lang="en-US" dirty="0" smtClean="0">
                <a:latin typeface="Baskerville Old Face" panose="02020602080505020303" pitchFamily="18" charset="0"/>
              </a:rPr>
              <a:t>Data Engineering </a:t>
            </a:r>
            <a:r>
              <a:rPr lang="en-US" dirty="0">
                <a:latin typeface="Baskerville Old Face" panose="02020602080505020303" pitchFamily="18" charset="0"/>
              </a:rPr>
              <a:t>(ICDE), pages 963–974, Seoul, South Korea, 13 Apr - 17 Apr, 2015. IEEE.</a:t>
            </a:r>
          </a:p>
          <a:p>
            <a:pPr marL="342900" indent="-342900">
              <a:buFont typeface="+mj-lt"/>
              <a:buAutoNum type="arabicPeriod" startAt="10"/>
            </a:pPr>
            <a:r>
              <a:rPr lang="en-US" dirty="0" smtClean="0">
                <a:latin typeface="Baskerville Old Face" panose="02020602080505020303" pitchFamily="18" charset="0"/>
              </a:rPr>
              <a:t>M</a:t>
            </a:r>
            <a:r>
              <a:rPr lang="en-US" dirty="0">
                <a:latin typeface="Baskerville Old Face" panose="02020602080505020303" pitchFamily="18" charset="0"/>
              </a:rPr>
              <a:t>. Vlachos, G. </a:t>
            </a:r>
            <a:r>
              <a:rPr lang="en-US" dirty="0" err="1">
                <a:latin typeface="Baskerville Old Face" panose="02020602080505020303" pitchFamily="18" charset="0"/>
              </a:rPr>
              <a:t>Kollios</a:t>
            </a:r>
            <a:r>
              <a:rPr lang="en-US" dirty="0">
                <a:latin typeface="Baskerville Old Face" panose="02020602080505020303" pitchFamily="18" charset="0"/>
              </a:rPr>
              <a:t>, and D. </a:t>
            </a:r>
            <a:r>
              <a:rPr lang="en-US" dirty="0" err="1">
                <a:latin typeface="Baskerville Old Face" panose="02020602080505020303" pitchFamily="18" charset="0"/>
              </a:rPr>
              <a:t>Gunopulos</a:t>
            </a:r>
            <a:r>
              <a:rPr lang="en-US" dirty="0">
                <a:latin typeface="Baskerville Old Face" panose="02020602080505020303" pitchFamily="18" charset="0"/>
              </a:rPr>
              <a:t>. Discovering similar multidimensional </a:t>
            </a:r>
            <a:r>
              <a:rPr lang="en-US" dirty="0" smtClean="0">
                <a:latin typeface="Baskerville Old Face" panose="02020602080505020303" pitchFamily="18" charset="0"/>
              </a:rPr>
              <a:t>trajectories. In </a:t>
            </a:r>
            <a:r>
              <a:rPr lang="en-US" dirty="0">
                <a:latin typeface="Baskerville Old Face" panose="02020602080505020303" pitchFamily="18" charset="0"/>
              </a:rPr>
              <a:t>Proceedings of the 18th International Conference on Data Engineering, pages 673–684, </a:t>
            </a:r>
            <a:r>
              <a:rPr lang="en-US" dirty="0" smtClean="0">
                <a:latin typeface="Baskerville Old Face" panose="02020602080505020303" pitchFamily="18" charset="0"/>
              </a:rPr>
              <a:t>San Jose</a:t>
            </a:r>
            <a:r>
              <a:rPr lang="en-US" dirty="0">
                <a:latin typeface="Baskerville Old Face" panose="02020602080505020303" pitchFamily="18" charset="0"/>
              </a:rPr>
              <a:t>, CA, 26 February - 1 March, 2002.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18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008_london_tax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967" y="2830429"/>
            <a:ext cx="4544816" cy="2713741"/>
          </a:xfrm>
          <a:prstGeom prst="rect">
            <a:avLst/>
          </a:prstGeom>
          <a:noFill/>
          <a:effectLst>
            <a:glow rad="38100">
              <a:schemeClr val="accent1">
                <a:alpha val="40000"/>
              </a:schemeClr>
            </a:glow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41634" y="5686308"/>
            <a:ext cx="4095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latin typeface="Baskerville Old Face" panose="02020602080505020303" pitchFamily="18" charset="0"/>
              </a:rPr>
              <a:t>Satellite image showing the trajectories of 380 taxi trajectories in London</a:t>
            </a:r>
            <a:endParaRPr lang="en-US" b="1" i="1" dirty="0">
              <a:latin typeface="Baskerville Old Face" panose="020206020805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65140" y="333801"/>
            <a:ext cx="98440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Baskerville Old Face" panose="02020602080505020303" pitchFamily="18" charset="0"/>
              </a:rPr>
              <a:t>Mobility Data of people collected at a large scale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Baskerville Old Face" panose="02020602080505020303" pitchFamily="18" charset="0"/>
              </a:rPr>
              <a:t>Various sources of data – GPS traces, Call Detail Records, Location Based Social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Baskerville Old Face" panose="02020602080505020303" pitchFamily="18" charset="0"/>
              </a:rPr>
              <a:t>Analysis at both individual and community level is possible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Baskerville Old Face" panose="02020602080505020303" pitchFamily="18" charset="0"/>
              </a:rPr>
              <a:t>Other applications of trajectory mining includes animal cluster movement prediction, hurricane movement, </a:t>
            </a:r>
            <a:r>
              <a:rPr lang="en-US" sz="2000" dirty="0" err="1" smtClean="0">
                <a:latin typeface="Baskerville Old Face" panose="02020602080505020303" pitchFamily="18" charset="0"/>
              </a:rPr>
              <a:t>etc</a:t>
            </a:r>
            <a:endParaRPr lang="en-US" sz="2000" dirty="0">
              <a:latin typeface="Baskerville Old Face" panose="02020602080505020303" pitchFamily="18" charset="0"/>
            </a:endParaRPr>
          </a:p>
        </p:txBody>
      </p:sp>
      <p:pic>
        <p:nvPicPr>
          <p:cNvPr id="13" name="Picture 2" descr="Iñaki Relanzón - Wildebeest migration"/>
          <p:cNvPicPr>
            <a:picLocks noChangeAspect="1" noChangeArrowheads="1"/>
          </p:cNvPicPr>
          <p:nvPr/>
        </p:nvPicPr>
        <p:blipFill rotWithShape="1">
          <a:blip r:embed="rId3"/>
          <a:srcRect t="15965" r="8291" b="7819"/>
          <a:stretch/>
        </p:blipFill>
        <p:spPr bwMode="auto">
          <a:xfrm>
            <a:off x="1042279" y="2882815"/>
            <a:ext cx="4584797" cy="2661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90500">
              <a:schemeClr val="accent1">
                <a:alpha val="40000"/>
              </a:schemeClr>
            </a:glow>
            <a:softEdge rad="38100"/>
          </a:effectLst>
        </p:spPr>
      </p:pic>
      <p:sp>
        <p:nvSpPr>
          <p:cNvPr id="14" name="TextBox 13"/>
          <p:cNvSpPr txBox="1"/>
          <p:nvPr/>
        </p:nvSpPr>
        <p:spPr>
          <a:xfrm>
            <a:off x="1265140" y="5686308"/>
            <a:ext cx="40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latin typeface="Baskerville Old Face" panose="02020602080505020303" pitchFamily="18" charset="0"/>
              </a:rPr>
              <a:t>Animal  Movement Pattern</a:t>
            </a:r>
            <a:endParaRPr lang="en-US" b="1" i="1" dirty="0">
              <a:latin typeface="Baskerville Old Face" panose="02020602080505020303" pitchFamily="18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18" name="Footer Placeholder 5"/>
          <p:cNvSpPr txBox="1">
            <a:spLocks/>
          </p:cNvSpPr>
          <p:nvPr/>
        </p:nvSpPr>
        <p:spPr>
          <a:xfrm>
            <a:off x="6138979" y="6448432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/>
              <a:t>http://www.bbc.co.uk/britainfromabove/stories/visualisations/taxis.shtml - See more at: http://flowingcity.com/visualization/taxis-in-london-2/#sthash.btyeKW7B.dpuf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29532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6098" y="478972"/>
            <a:ext cx="113807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8"/>
            </a:pPr>
            <a:r>
              <a:rPr lang="en-US" dirty="0" err="1">
                <a:latin typeface="Baskerville Old Face" panose="02020602080505020303" pitchFamily="18" charset="0"/>
              </a:rPr>
              <a:t>H.Wang</a:t>
            </a:r>
            <a:r>
              <a:rPr lang="en-US" dirty="0">
                <a:latin typeface="Baskerville Old Face" panose="02020602080505020303" pitchFamily="18" charset="0"/>
              </a:rPr>
              <a:t>, H. Su, K. Zheng, S. </a:t>
            </a:r>
            <a:r>
              <a:rPr lang="en-US" dirty="0" err="1">
                <a:latin typeface="Baskerville Old Face" panose="02020602080505020303" pitchFamily="18" charset="0"/>
              </a:rPr>
              <a:t>Sadiq</a:t>
            </a:r>
            <a:r>
              <a:rPr lang="en-US" dirty="0">
                <a:latin typeface="Baskerville Old Face" panose="02020602080505020303" pitchFamily="18" charset="0"/>
              </a:rPr>
              <a:t>, and X. Zhou. An effectiveness study on trajectory </a:t>
            </a:r>
            <a:r>
              <a:rPr lang="en-US" dirty="0" smtClean="0">
                <a:latin typeface="Baskerville Old Face" panose="02020602080505020303" pitchFamily="18" charset="0"/>
              </a:rPr>
              <a:t>similarity measures</a:t>
            </a:r>
            <a:r>
              <a:rPr lang="en-US" dirty="0">
                <a:latin typeface="Baskerville Old Face" panose="02020602080505020303" pitchFamily="18" charset="0"/>
              </a:rPr>
              <a:t>. In Proceedings of the Twenty-Fourth Australasian Database Conference-Volume </a:t>
            </a:r>
            <a:r>
              <a:rPr lang="en-US" dirty="0" smtClean="0">
                <a:latin typeface="Baskerville Old Face" panose="02020602080505020303" pitchFamily="18" charset="0"/>
              </a:rPr>
              <a:t>137, pages </a:t>
            </a:r>
            <a:r>
              <a:rPr lang="en-US" dirty="0">
                <a:latin typeface="Baskerville Old Face" panose="02020602080505020303" pitchFamily="18" charset="0"/>
              </a:rPr>
              <a:t>13–22, Adelaide, Australia, 2013. Australian Computer Society, Inc.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dirty="0" smtClean="0">
                <a:latin typeface="Baskerville Old Face" panose="02020602080505020303" pitchFamily="18" charset="0"/>
              </a:rPr>
              <a:t>B</a:t>
            </a:r>
            <a:r>
              <a:rPr lang="en-US" dirty="0">
                <a:latin typeface="Baskerville Old Face" panose="02020602080505020303" pitchFamily="18" charset="0"/>
              </a:rPr>
              <a:t>.-K. Yi and C. </a:t>
            </a:r>
            <a:r>
              <a:rPr lang="en-US" dirty="0" err="1">
                <a:latin typeface="Baskerville Old Face" panose="02020602080505020303" pitchFamily="18" charset="0"/>
              </a:rPr>
              <a:t>Faloutsos</a:t>
            </a:r>
            <a:r>
              <a:rPr lang="en-US" dirty="0">
                <a:latin typeface="Baskerville Old Face" panose="02020602080505020303" pitchFamily="18" charset="0"/>
              </a:rPr>
              <a:t>. Fast time sequence indexing for arbitrary </a:t>
            </a:r>
            <a:r>
              <a:rPr lang="en-US" dirty="0" err="1">
                <a:latin typeface="Baskerville Old Face" panose="02020602080505020303" pitchFamily="18" charset="0"/>
              </a:rPr>
              <a:t>lp</a:t>
            </a:r>
            <a:r>
              <a:rPr lang="en-US" dirty="0">
                <a:latin typeface="Baskerville Old Face" panose="02020602080505020303" pitchFamily="18" charset="0"/>
              </a:rPr>
              <a:t> norms. Cairo, </a:t>
            </a:r>
            <a:r>
              <a:rPr lang="en-US" dirty="0" smtClean="0">
                <a:latin typeface="Baskerville Old Face" panose="02020602080505020303" pitchFamily="18" charset="0"/>
              </a:rPr>
              <a:t>Egypt, September </a:t>
            </a:r>
            <a:r>
              <a:rPr lang="en-US" dirty="0">
                <a:latin typeface="Baskerville Old Face" panose="02020602080505020303" pitchFamily="18" charset="0"/>
              </a:rPr>
              <a:t>10-14, 2000. VLDB.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dirty="0" smtClean="0">
                <a:latin typeface="Baskerville Old Face" panose="02020602080505020303" pitchFamily="18" charset="0"/>
              </a:rPr>
              <a:t>B</a:t>
            </a:r>
            <a:r>
              <a:rPr lang="en-US" dirty="0">
                <a:latin typeface="Baskerville Old Face" panose="02020602080505020303" pitchFamily="18" charset="0"/>
              </a:rPr>
              <a:t>.-K. Yi, H. </a:t>
            </a:r>
            <a:r>
              <a:rPr lang="en-US" dirty="0" err="1">
                <a:latin typeface="Baskerville Old Face" panose="02020602080505020303" pitchFamily="18" charset="0"/>
              </a:rPr>
              <a:t>Jagadish</a:t>
            </a:r>
            <a:r>
              <a:rPr lang="en-US" dirty="0">
                <a:latin typeface="Baskerville Old Face" panose="02020602080505020303" pitchFamily="18" charset="0"/>
              </a:rPr>
              <a:t>, and C. </a:t>
            </a:r>
            <a:r>
              <a:rPr lang="en-US" dirty="0" err="1">
                <a:latin typeface="Baskerville Old Face" panose="02020602080505020303" pitchFamily="18" charset="0"/>
              </a:rPr>
              <a:t>Faloutsos</a:t>
            </a:r>
            <a:r>
              <a:rPr lang="en-US" dirty="0">
                <a:latin typeface="Baskerville Old Face" panose="02020602080505020303" pitchFamily="18" charset="0"/>
              </a:rPr>
              <a:t>. Efficient retrieval of similar time sequences under </a:t>
            </a:r>
            <a:r>
              <a:rPr lang="en-US" dirty="0" smtClean="0">
                <a:latin typeface="Baskerville Old Face" panose="02020602080505020303" pitchFamily="18" charset="0"/>
              </a:rPr>
              <a:t>time warping</a:t>
            </a:r>
            <a:r>
              <a:rPr lang="en-US" dirty="0">
                <a:latin typeface="Baskerville Old Face" panose="02020602080505020303" pitchFamily="18" charset="0"/>
              </a:rPr>
              <a:t>. In </a:t>
            </a:r>
            <a:r>
              <a:rPr lang="en-US" dirty="0" smtClean="0">
                <a:latin typeface="Baskerville Old Face" panose="02020602080505020303" pitchFamily="18" charset="0"/>
              </a:rPr>
              <a:t>proceedings </a:t>
            </a:r>
            <a:r>
              <a:rPr lang="en-US" dirty="0">
                <a:latin typeface="Baskerville Old Face" panose="02020602080505020303" pitchFamily="18" charset="0"/>
              </a:rPr>
              <a:t>of the Fourteenth International Conference on Data </a:t>
            </a:r>
            <a:r>
              <a:rPr lang="en-US" dirty="0" smtClean="0">
                <a:latin typeface="Baskerville Old Face" panose="02020602080505020303" pitchFamily="18" charset="0"/>
              </a:rPr>
              <a:t>Engineering, ICDE, pages </a:t>
            </a:r>
            <a:r>
              <a:rPr lang="en-US" dirty="0">
                <a:latin typeface="Baskerville Old Face" panose="02020602080505020303" pitchFamily="18" charset="0"/>
              </a:rPr>
              <a:t>201–208, Orlando, Florida, USA, February 23-27, 1998.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dirty="0" smtClean="0">
                <a:latin typeface="Baskerville Old Face" panose="02020602080505020303" pitchFamily="18" charset="0"/>
              </a:rPr>
              <a:t>J</a:t>
            </a:r>
            <a:r>
              <a:rPr lang="en-US" dirty="0">
                <a:latin typeface="Baskerville Old Face" panose="02020602080505020303" pitchFamily="18" charset="0"/>
              </a:rPr>
              <a:t>. Yuan, Y. Zheng, X. </a:t>
            </a:r>
            <a:r>
              <a:rPr lang="en-US" dirty="0" err="1">
                <a:latin typeface="Baskerville Old Face" panose="02020602080505020303" pitchFamily="18" charset="0"/>
              </a:rPr>
              <a:t>Xie</a:t>
            </a:r>
            <a:r>
              <a:rPr lang="en-US" dirty="0">
                <a:latin typeface="Baskerville Old Face" panose="02020602080505020303" pitchFamily="18" charset="0"/>
              </a:rPr>
              <a:t>, and G. Sun. T-drive: Enhancing driving directions with taxi </a:t>
            </a:r>
            <a:r>
              <a:rPr lang="en-US" dirty="0" smtClean="0">
                <a:latin typeface="Baskerville Old Face" panose="02020602080505020303" pitchFamily="18" charset="0"/>
              </a:rPr>
              <a:t>drivers’ intelligence</a:t>
            </a:r>
            <a:r>
              <a:rPr lang="en-US" dirty="0">
                <a:latin typeface="Baskerville Old Face" panose="02020602080505020303" pitchFamily="18" charset="0"/>
              </a:rPr>
              <a:t>. Knowledge and Data Engineering, IEEE Transactions on, 25(1):220–232, Jan 2013.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dirty="0" smtClean="0">
                <a:latin typeface="Baskerville Old Face" panose="02020602080505020303" pitchFamily="18" charset="0"/>
              </a:rPr>
              <a:t>P</a:t>
            </a:r>
            <a:r>
              <a:rPr lang="en-US" dirty="0">
                <a:latin typeface="Baskerville Old Face" panose="02020602080505020303" pitchFamily="18" charset="0"/>
              </a:rPr>
              <a:t>. Zhang, M. Deng, and N. Van </a:t>
            </a:r>
            <a:r>
              <a:rPr lang="en-US" dirty="0" err="1">
                <a:latin typeface="Baskerville Old Face" panose="02020602080505020303" pitchFamily="18" charset="0"/>
              </a:rPr>
              <a:t>deWeghe</a:t>
            </a:r>
            <a:r>
              <a:rPr lang="en-US" dirty="0">
                <a:latin typeface="Baskerville Old Face" panose="02020602080505020303" pitchFamily="18" charset="0"/>
              </a:rPr>
              <a:t>. Clustering </a:t>
            </a:r>
            <a:r>
              <a:rPr lang="en-US" dirty="0" err="1">
                <a:latin typeface="Baskerville Old Face" panose="02020602080505020303" pitchFamily="18" charset="0"/>
              </a:rPr>
              <a:t>spatio</a:t>
            </a:r>
            <a:r>
              <a:rPr lang="en-US" dirty="0">
                <a:latin typeface="Baskerville Old Face" panose="02020602080505020303" pitchFamily="18" charset="0"/>
              </a:rPr>
              <a:t>-temporal trajectories based on </a:t>
            </a:r>
            <a:r>
              <a:rPr lang="en-US" dirty="0" smtClean="0">
                <a:latin typeface="Baskerville Old Face" panose="02020602080505020303" pitchFamily="18" charset="0"/>
              </a:rPr>
              <a:t>kernel density </a:t>
            </a:r>
            <a:r>
              <a:rPr lang="en-US" dirty="0">
                <a:latin typeface="Baskerville Old Face" panose="02020602080505020303" pitchFamily="18" charset="0"/>
              </a:rPr>
              <a:t>estimation. In Computational Science and Its Applications–ICCSA 2014, pages </a:t>
            </a:r>
            <a:r>
              <a:rPr lang="en-US" dirty="0" smtClean="0">
                <a:latin typeface="Baskerville Old Face" panose="02020602080505020303" pitchFamily="18" charset="0"/>
              </a:rPr>
              <a:t>298–311. </a:t>
            </a:r>
            <a:r>
              <a:rPr lang="pt-BR" dirty="0" smtClean="0">
                <a:latin typeface="Baskerville Old Face" panose="02020602080505020303" pitchFamily="18" charset="0"/>
              </a:rPr>
              <a:t>Springer</a:t>
            </a:r>
            <a:r>
              <a:rPr lang="pt-BR" dirty="0">
                <a:latin typeface="Baskerville Old Face" panose="02020602080505020303" pitchFamily="18" charset="0"/>
              </a:rPr>
              <a:t>, Guimaraes, Portugal, June 30 - July 3, 2014.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dirty="0" smtClean="0">
                <a:latin typeface="Baskerville Old Face" panose="02020602080505020303" pitchFamily="18" charset="0"/>
              </a:rPr>
              <a:t>Y</a:t>
            </a:r>
            <a:r>
              <a:rPr lang="en-US" dirty="0">
                <a:latin typeface="Baskerville Old Face" panose="02020602080505020303" pitchFamily="18" charset="0"/>
              </a:rPr>
              <a:t>. Zheng. Trajectory data mining: an overview. ACM Transactions on Intelligent Systems </a:t>
            </a:r>
            <a:r>
              <a:rPr lang="en-US" dirty="0" smtClean="0">
                <a:latin typeface="Baskerville Old Face" panose="02020602080505020303" pitchFamily="18" charset="0"/>
              </a:rPr>
              <a:t>and Technology </a:t>
            </a:r>
            <a:r>
              <a:rPr lang="en-US" dirty="0">
                <a:latin typeface="Baskerville Old Face" panose="02020602080505020303" pitchFamily="18" charset="0"/>
              </a:rPr>
              <a:t>(TIST), 6(3):29, 2015.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dirty="0" smtClean="0">
                <a:latin typeface="Baskerville Old Face" panose="02020602080505020303" pitchFamily="18" charset="0"/>
              </a:rPr>
              <a:t>Y</a:t>
            </a:r>
            <a:r>
              <a:rPr lang="en-US" dirty="0">
                <a:latin typeface="Baskerville Old Face" panose="02020602080505020303" pitchFamily="18" charset="0"/>
              </a:rPr>
              <a:t>. Zheng, Y. Chen, X. </a:t>
            </a:r>
            <a:r>
              <a:rPr lang="en-US" dirty="0" err="1">
                <a:latin typeface="Baskerville Old Face" panose="02020602080505020303" pitchFamily="18" charset="0"/>
              </a:rPr>
              <a:t>Xie</a:t>
            </a:r>
            <a:r>
              <a:rPr lang="en-US" dirty="0">
                <a:latin typeface="Baskerville Old Face" panose="02020602080505020303" pitchFamily="18" charset="0"/>
              </a:rPr>
              <a:t>, and W.-Y. Ma. Geolife2.0: A location-based social networking </a:t>
            </a:r>
            <a:r>
              <a:rPr lang="en-US" dirty="0" smtClean="0">
                <a:latin typeface="Baskerville Old Face" panose="02020602080505020303" pitchFamily="18" charset="0"/>
              </a:rPr>
              <a:t>service. In </a:t>
            </a:r>
            <a:r>
              <a:rPr lang="en-US" dirty="0">
                <a:latin typeface="Baskerville Old Face" panose="02020602080505020303" pitchFamily="18" charset="0"/>
              </a:rPr>
              <a:t>Mobile Data Management: Systems, Services and Middleware, 2009. MDM ’09. </a:t>
            </a:r>
            <a:r>
              <a:rPr lang="en-US" dirty="0" smtClean="0">
                <a:latin typeface="Baskerville Old Face" panose="02020602080505020303" pitchFamily="18" charset="0"/>
              </a:rPr>
              <a:t>Tenth International </a:t>
            </a:r>
            <a:r>
              <a:rPr lang="en-US" dirty="0">
                <a:latin typeface="Baskerville Old Face" panose="02020602080505020303" pitchFamily="18" charset="0"/>
              </a:rPr>
              <a:t>Conference on, pages 357–358, Taipei, Taiwan, May </a:t>
            </a:r>
            <a:r>
              <a:rPr lang="en-US" dirty="0" err="1">
                <a:latin typeface="Baskerville Old Face" panose="02020602080505020303" pitchFamily="18" charset="0"/>
              </a:rPr>
              <a:t>May</a:t>
            </a:r>
            <a:r>
              <a:rPr lang="en-US" dirty="0">
                <a:latin typeface="Baskerville Old Face" panose="02020602080505020303" pitchFamily="18" charset="0"/>
              </a:rPr>
              <a:t> 18- May 21, 2009.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dirty="0" smtClean="0">
                <a:latin typeface="Baskerville Old Face" panose="02020602080505020303" pitchFamily="18" charset="0"/>
              </a:rPr>
              <a:t>Y</a:t>
            </a:r>
            <a:r>
              <a:rPr lang="en-US" dirty="0">
                <a:latin typeface="Baskerville Old Face" panose="02020602080505020303" pitchFamily="18" charset="0"/>
              </a:rPr>
              <a:t>. Zheng, Q. Li, Y. Chen, X. </a:t>
            </a:r>
            <a:r>
              <a:rPr lang="en-US" dirty="0" err="1">
                <a:latin typeface="Baskerville Old Face" panose="02020602080505020303" pitchFamily="18" charset="0"/>
              </a:rPr>
              <a:t>Xie</a:t>
            </a:r>
            <a:r>
              <a:rPr lang="en-US" dirty="0">
                <a:latin typeface="Baskerville Old Face" panose="02020602080505020303" pitchFamily="18" charset="0"/>
              </a:rPr>
              <a:t>, and W.-Y. Ma. Understanding mobility based on </a:t>
            </a:r>
            <a:r>
              <a:rPr lang="en-US" dirty="0" err="1">
                <a:latin typeface="Baskerville Old Face" panose="02020602080505020303" pitchFamily="18" charset="0"/>
              </a:rPr>
              <a:t>gps</a:t>
            </a:r>
            <a:r>
              <a:rPr lang="en-US" dirty="0">
                <a:latin typeface="Baskerville Old Face" panose="02020602080505020303" pitchFamily="18" charset="0"/>
              </a:rPr>
              <a:t> </a:t>
            </a:r>
            <a:r>
              <a:rPr lang="en-US" dirty="0" smtClean="0">
                <a:latin typeface="Baskerville Old Face" panose="02020602080505020303" pitchFamily="18" charset="0"/>
              </a:rPr>
              <a:t>data. In </a:t>
            </a:r>
            <a:r>
              <a:rPr lang="en-US" dirty="0">
                <a:latin typeface="Baskerville Old Face" panose="02020602080505020303" pitchFamily="18" charset="0"/>
              </a:rPr>
              <a:t>Proceedings of the 10th International Conference on Ubiquitous Computing, </a:t>
            </a:r>
            <a:r>
              <a:rPr lang="en-US" dirty="0" err="1">
                <a:latin typeface="Baskerville Old Face" panose="02020602080505020303" pitchFamily="18" charset="0"/>
              </a:rPr>
              <a:t>UbiComp</a:t>
            </a:r>
            <a:r>
              <a:rPr lang="en-US" dirty="0">
                <a:latin typeface="Baskerville Old Face" panose="02020602080505020303" pitchFamily="18" charset="0"/>
              </a:rPr>
              <a:t> </a:t>
            </a:r>
            <a:r>
              <a:rPr lang="en-US" dirty="0" smtClean="0">
                <a:latin typeface="Baskerville Old Face" panose="02020602080505020303" pitchFamily="18" charset="0"/>
              </a:rPr>
              <a:t>’08, pages </a:t>
            </a:r>
            <a:r>
              <a:rPr lang="en-US" dirty="0">
                <a:latin typeface="Baskerville Old Face" panose="02020602080505020303" pitchFamily="18" charset="0"/>
              </a:rPr>
              <a:t>312–321, New York, NY, USA, 2008. ACM.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272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6098" y="478972"/>
            <a:ext cx="113807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8"/>
            </a:pPr>
            <a:r>
              <a:rPr lang="en-US" dirty="0" err="1">
                <a:latin typeface="Baskerville Old Face" panose="02020602080505020303" pitchFamily="18" charset="0"/>
              </a:rPr>
              <a:t>H.Wang</a:t>
            </a:r>
            <a:r>
              <a:rPr lang="en-US" dirty="0">
                <a:latin typeface="Baskerville Old Face" panose="02020602080505020303" pitchFamily="18" charset="0"/>
              </a:rPr>
              <a:t>, H. Su, K. Zheng, S. </a:t>
            </a:r>
            <a:r>
              <a:rPr lang="en-US" dirty="0" err="1">
                <a:latin typeface="Baskerville Old Face" panose="02020602080505020303" pitchFamily="18" charset="0"/>
              </a:rPr>
              <a:t>Sadiq</a:t>
            </a:r>
            <a:r>
              <a:rPr lang="en-US" dirty="0">
                <a:latin typeface="Baskerville Old Face" panose="02020602080505020303" pitchFamily="18" charset="0"/>
              </a:rPr>
              <a:t>, and X. Zhou. An effectiveness study on trajectory </a:t>
            </a:r>
            <a:r>
              <a:rPr lang="en-US" dirty="0" smtClean="0">
                <a:latin typeface="Baskerville Old Face" panose="02020602080505020303" pitchFamily="18" charset="0"/>
              </a:rPr>
              <a:t>similarity measures</a:t>
            </a:r>
            <a:r>
              <a:rPr lang="en-US" dirty="0">
                <a:latin typeface="Baskerville Old Face" panose="02020602080505020303" pitchFamily="18" charset="0"/>
              </a:rPr>
              <a:t>. In Proceedings of the Twenty-Fourth Australasian Database Conference-Volume </a:t>
            </a:r>
            <a:r>
              <a:rPr lang="en-US" dirty="0" smtClean="0">
                <a:latin typeface="Baskerville Old Face" panose="02020602080505020303" pitchFamily="18" charset="0"/>
              </a:rPr>
              <a:t>137, pages </a:t>
            </a:r>
            <a:r>
              <a:rPr lang="en-US" dirty="0">
                <a:latin typeface="Baskerville Old Face" panose="02020602080505020303" pitchFamily="18" charset="0"/>
              </a:rPr>
              <a:t>13–22, Adelaide, Australia, 2013. Australian Computer Society, Inc.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dirty="0" smtClean="0">
                <a:latin typeface="Baskerville Old Face" panose="02020602080505020303" pitchFamily="18" charset="0"/>
              </a:rPr>
              <a:t>B</a:t>
            </a:r>
            <a:r>
              <a:rPr lang="en-US" dirty="0">
                <a:latin typeface="Baskerville Old Face" panose="02020602080505020303" pitchFamily="18" charset="0"/>
              </a:rPr>
              <a:t>.-K. Yi and C. </a:t>
            </a:r>
            <a:r>
              <a:rPr lang="en-US" dirty="0" err="1">
                <a:latin typeface="Baskerville Old Face" panose="02020602080505020303" pitchFamily="18" charset="0"/>
              </a:rPr>
              <a:t>Faloutsos</a:t>
            </a:r>
            <a:r>
              <a:rPr lang="en-US" dirty="0">
                <a:latin typeface="Baskerville Old Face" panose="02020602080505020303" pitchFamily="18" charset="0"/>
              </a:rPr>
              <a:t>. Fast time sequence indexing for arbitrary </a:t>
            </a:r>
            <a:r>
              <a:rPr lang="en-US" dirty="0" err="1">
                <a:latin typeface="Baskerville Old Face" panose="02020602080505020303" pitchFamily="18" charset="0"/>
              </a:rPr>
              <a:t>lp</a:t>
            </a:r>
            <a:r>
              <a:rPr lang="en-US" dirty="0">
                <a:latin typeface="Baskerville Old Face" panose="02020602080505020303" pitchFamily="18" charset="0"/>
              </a:rPr>
              <a:t> norms. Cairo, </a:t>
            </a:r>
            <a:r>
              <a:rPr lang="en-US" dirty="0" smtClean="0">
                <a:latin typeface="Baskerville Old Face" panose="02020602080505020303" pitchFamily="18" charset="0"/>
              </a:rPr>
              <a:t>Egypt, September </a:t>
            </a:r>
            <a:r>
              <a:rPr lang="en-US" dirty="0">
                <a:latin typeface="Baskerville Old Face" panose="02020602080505020303" pitchFamily="18" charset="0"/>
              </a:rPr>
              <a:t>10-14, 2000. VLDB.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dirty="0" smtClean="0">
                <a:latin typeface="Baskerville Old Face" panose="02020602080505020303" pitchFamily="18" charset="0"/>
              </a:rPr>
              <a:t>B</a:t>
            </a:r>
            <a:r>
              <a:rPr lang="en-US" dirty="0">
                <a:latin typeface="Baskerville Old Face" panose="02020602080505020303" pitchFamily="18" charset="0"/>
              </a:rPr>
              <a:t>.-K. Yi, H. </a:t>
            </a:r>
            <a:r>
              <a:rPr lang="en-US" dirty="0" err="1">
                <a:latin typeface="Baskerville Old Face" panose="02020602080505020303" pitchFamily="18" charset="0"/>
              </a:rPr>
              <a:t>Jagadish</a:t>
            </a:r>
            <a:r>
              <a:rPr lang="en-US" dirty="0">
                <a:latin typeface="Baskerville Old Face" panose="02020602080505020303" pitchFamily="18" charset="0"/>
              </a:rPr>
              <a:t>, and C. </a:t>
            </a:r>
            <a:r>
              <a:rPr lang="en-US" dirty="0" err="1">
                <a:latin typeface="Baskerville Old Face" panose="02020602080505020303" pitchFamily="18" charset="0"/>
              </a:rPr>
              <a:t>Faloutsos</a:t>
            </a:r>
            <a:r>
              <a:rPr lang="en-US" dirty="0">
                <a:latin typeface="Baskerville Old Face" panose="02020602080505020303" pitchFamily="18" charset="0"/>
              </a:rPr>
              <a:t>. Efficient retrieval of similar time sequences under </a:t>
            </a:r>
            <a:r>
              <a:rPr lang="en-US" dirty="0" smtClean="0">
                <a:latin typeface="Baskerville Old Face" panose="02020602080505020303" pitchFamily="18" charset="0"/>
              </a:rPr>
              <a:t>time warping</a:t>
            </a:r>
            <a:r>
              <a:rPr lang="en-US" dirty="0">
                <a:latin typeface="Baskerville Old Face" panose="02020602080505020303" pitchFamily="18" charset="0"/>
              </a:rPr>
              <a:t>. In </a:t>
            </a:r>
            <a:r>
              <a:rPr lang="en-US" dirty="0" smtClean="0">
                <a:latin typeface="Baskerville Old Face" panose="02020602080505020303" pitchFamily="18" charset="0"/>
              </a:rPr>
              <a:t>proceedings </a:t>
            </a:r>
            <a:r>
              <a:rPr lang="en-US" dirty="0">
                <a:latin typeface="Baskerville Old Face" panose="02020602080505020303" pitchFamily="18" charset="0"/>
              </a:rPr>
              <a:t>of the Fourteenth International Conference on Data </a:t>
            </a:r>
            <a:r>
              <a:rPr lang="en-US" dirty="0" smtClean="0">
                <a:latin typeface="Baskerville Old Face" panose="02020602080505020303" pitchFamily="18" charset="0"/>
              </a:rPr>
              <a:t>Engineering, ICDE, pages </a:t>
            </a:r>
            <a:r>
              <a:rPr lang="en-US" dirty="0">
                <a:latin typeface="Baskerville Old Face" panose="02020602080505020303" pitchFamily="18" charset="0"/>
              </a:rPr>
              <a:t>201–208, Orlando, Florida, USA, February 23-27, 1998.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dirty="0" smtClean="0">
                <a:latin typeface="Baskerville Old Face" panose="02020602080505020303" pitchFamily="18" charset="0"/>
              </a:rPr>
              <a:t>J</a:t>
            </a:r>
            <a:r>
              <a:rPr lang="en-US" dirty="0">
                <a:latin typeface="Baskerville Old Face" panose="02020602080505020303" pitchFamily="18" charset="0"/>
              </a:rPr>
              <a:t>. Yuan, Y. Zheng, X. </a:t>
            </a:r>
            <a:r>
              <a:rPr lang="en-US" dirty="0" err="1">
                <a:latin typeface="Baskerville Old Face" panose="02020602080505020303" pitchFamily="18" charset="0"/>
              </a:rPr>
              <a:t>Xie</a:t>
            </a:r>
            <a:r>
              <a:rPr lang="en-US" dirty="0">
                <a:latin typeface="Baskerville Old Face" panose="02020602080505020303" pitchFamily="18" charset="0"/>
              </a:rPr>
              <a:t>, and G. Sun. T-drive: Enhancing driving directions with taxi </a:t>
            </a:r>
            <a:r>
              <a:rPr lang="en-US" dirty="0" smtClean="0">
                <a:latin typeface="Baskerville Old Face" panose="02020602080505020303" pitchFamily="18" charset="0"/>
              </a:rPr>
              <a:t>drivers’ intelligence</a:t>
            </a:r>
            <a:r>
              <a:rPr lang="en-US" dirty="0">
                <a:latin typeface="Baskerville Old Face" panose="02020602080505020303" pitchFamily="18" charset="0"/>
              </a:rPr>
              <a:t>. Knowledge and Data Engineering, IEEE Transactions on, 25(1):220–232, Jan 2013.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dirty="0" smtClean="0">
                <a:latin typeface="Baskerville Old Face" panose="02020602080505020303" pitchFamily="18" charset="0"/>
              </a:rPr>
              <a:t>P</a:t>
            </a:r>
            <a:r>
              <a:rPr lang="en-US" dirty="0">
                <a:latin typeface="Baskerville Old Face" panose="02020602080505020303" pitchFamily="18" charset="0"/>
              </a:rPr>
              <a:t>. Zhang, M. Deng, and N. Van </a:t>
            </a:r>
            <a:r>
              <a:rPr lang="en-US" dirty="0" err="1">
                <a:latin typeface="Baskerville Old Face" panose="02020602080505020303" pitchFamily="18" charset="0"/>
              </a:rPr>
              <a:t>deWeghe</a:t>
            </a:r>
            <a:r>
              <a:rPr lang="en-US" dirty="0">
                <a:latin typeface="Baskerville Old Face" panose="02020602080505020303" pitchFamily="18" charset="0"/>
              </a:rPr>
              <a:t>. Clustering </a:t>
            </a:r>
            <a:r>
              <a:rPr lang="en-US" dirty="0" err="1">
                <a:latin typeface="Baskerville Old Face" panose="02020602080505020303" pitchFamily="18" charset="0"/>
              </a:rPr>
              <a:t>spatio</a:t>
            </a:r>
            <a:r>
              <a:rPr lang="en-US" dirty="0">
                <a:latin typeface="Baskerville Old Face" panose="02020602080505020303" pitchFamily="18" charset="0"/>
              </a:rPr>
              <a:t>-temporal trajectories based on </a:t>
            </a:r>
            <a:r>
              <a:rPr lang="en-US" dirty="0" smtClean="0">
                <a:latin typeface="Baskerville Old Face" panose="02020602080505020303" pitchFamily="18" charset="0"/>
              </a:rPr>
              <a:t>kernel density </a:t>
            </a:r>
            <a:r>
              <a:rPr lang="en-US" dirty="0">
                <a:latin typeface="Baskerville Old Face" panose="02020602080505020303" pitchFamily="18" charset="0"/>
              </a:rPr>
              <a:t>estimation. In Computational Science and Its Applications–ICCSA 2014, pages </a:t>
            </a:r>
            <a:r>
              <a:rPr lang="en-US" dirty="0" smtClean="0">
                <a:latin typeface="Baskerville Old Face" panose="02020602080505020303" pitchFamily="18" charset="0"/>
              </a:rPr>
              <a:t>298–311. </a:t>
            </a:r>
            <a:r>
              <a:rPr lang="pt-BR" dirty="0" smtClean="0">
                <a:latin typeface="Baskerville Old Face" panose="02020602080505020303" pitchFamily="18" charset="0"/>
              </a:rPr>
              <a:t>Springer</a:t>
            </a:r>
            <a:r>
              <a:rPr lang="pt-BR" dirty="0">
                <a:latin typeface="Baskerville Old Face" panose="02020602080505020303" pitchFamily="18" charset="0"/>
              </a:rPr>
              <a:t>, Guimaraes, Portugal, June 30 - July 3, 2014.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dirty="0" smtClean="0">
                <a:latin typeface="Baskerville Old Face" panose="02020602080505020303" pitchFamily="18" charset="0"/>
              </a:rPr>
              <a:t>Y</a:t>
            </a:r>
            <a:r>
              <a:rPr lang="en-US" dirty="0">
                <a:latin typeface="Baskerville Old Face" panose="02020602080505020303" pitchFamily="18" charset="0"/>
              </a:rPr>
              <a:t>. Zheng. Trajectory data mining: an overview. ACM Transactions on Intelligent Systems </a:t>
            </a:r>
            <a:r>
              <a:rPr lang="en-US" dirty="0" smtClean="0">
                <a:latin typeface="Baskerville Old Face" panose="02020602080505020303" pitchFamily="18" charset="0"/>
              </a:rPr>
              <a:t>and Technology </a:t>
            </a:r>
            <a:r>
              <a:rPr lang="en-US" dirty="0">
                <a:latin typeface="Baskerville Old Face" panose="02020602080505020303" pitchFamily="18" charset="0"/>
              </a:rPr>
              <a:t>(TIST), 6(3):29, 2015.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dirty="0" smtClean="0">
                <a:latin typeface="Baskerville Old Face" panose="02020602080505020303" pitchFamily="18" charset="0"/>
              </a:rPr>
              <a:t>Y</a:t>
            </a:r>
            <a:r>
              <a:rPr lang="en-US" dirty="0">
                <a:latin typeface="Baskerville Old Face" panose="02020602080505020303" pitchFamily="18" charset="0"/>
              </a:rPr>
              <a:t>. Zheng, Y. Chen, X. </a:t>
            </a:r>
            <a:r>
              <a:rPr lang="en-US" dirty="0" err="1">
                <a:latin typeface="Baskerville Old Face" panose="02020602080505020303" pitchFamily="18" charset="0"/>
              </a:rPr>
              <a:t>Xie</a:t>
            </a:r>
            <a:r>
              <a:rPr lang="en-US" dirty="0">
                <a:latin typeface="Baskerville Old Face" panose="02020602080505020303" pitchFamily="18" charset="0"/>
              </a:rPr>
              <a:t>, and W.-Y. Ma. Geolife2.0: A location-based social networking </a:t>
            </a:r>
            <a:r>
              <a:rPr lang="en-US" dirty="0" smtClean="0">
                <a:latin typeface="Baskerville Old Face" panose="02020602080505020303" pitchFamily="18" charset="0"/>
              </a:rPr>
              <a:t>service. In </a:t>
            </a:r>
            <a:r>
              <a:rPr lang="en-US" dirty="0">
                <a:latin typeface="Baskerville Old Face" panose="02020602080505020303" pitchFamily="18" charset="0"/>
              </a:rPr>
              <a:t>Mobile Data Management: Systems, Services and Middleware, 2009. MDM ’09. </a:t>
            </a:r>
            <a:r>
              <a:rPr lang="en-US" dirty="0" smtClean="0">
                <a:latin typeface="Baskerville Old Face" panose="02020602080505020303" pitchFamily="18" charset="0"/>
              </a:rPr>
              <a:t>Tenth International </a:t>
            </a:r>
            <a:r>
              <a:rPr lang="en-US" dirty="0">
                <a:latin typeface="Baskerville Old Face" panose="02020602080505020303" pitchFamily="18" charset="0"/>
              </a:rPr>
              <a:t>Conference on, pages 357–358, Taipei, Taiwan, May </a:t>
            </a:r>
            <a:r>
              <a:rPr lang="en-US" dirty="0" err="1">
                <a:latin typeface="Baskerville Old Face" panose="02020602080505020303" pitchFamily="18" charset="0"/>
              </a:rPr>
              <a:t>May</a:t>
            </a:r>
            <a:r>
              <a:rPr lang="en-US" dirty="0">
                <a:latin typeface="Baskerville Old Face" panose="02020602080505020303" pitchFamily="18" charset="0"/>
              </a:rPr>
              <a:t> 18- May 21, 2009.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dirty="0" smtClean="0">
                <a:latin typeface="Baskerville Old Face" panose="02020602080505020303" pitchFamily="18" charset="0"/>
              </a:rPr>
              <a:t>Y</a:t>
            </a:r>
            <a:r>
              <a:rPr lang="en-US" dirty="0">
                <a:latin typeface="Baskerville Old Face" panose="02020602080505020303" pitchFamily="18" charset="0"/>
              </a:rPr>
              <a:t>. Zheng, Q. Li, Y. Chen, X. </a:t>
            </a:r>
            <a:r>
              <a:rPr lang="en-US" dirty="0" err="1">
                <a:latin typeface="Baskerville Old Face" panose="02020602080505020303" pitchFamily="18" charset="0"/>
              </a:rPr>
              <a:t>Xie</a:t>
            </a:r>
            <a:r>
              <a:rPr lang="en-US" dirty="0">
                <a:latin typeface="Baskerville Old Face" panose="02020602080505020303" pitchFamily="18" charset="0"/>
              </a:rPr>
              <a:t>, and W.-Y. Ma. Understanding mobility based on </a:t>
            </a:r>
            <a:r>
              <a:rPr lang="en-US" dirty="0" err="1">
                <a:latin typeface="Baskerville Old Face" panose="02020602080505020303" pitchFamily="18" charset="0"/>
              </a:rPr>
              <a:t>gps</a:t>
            </a:r>
            <a:r>
              <a:rPr lang="en-US" dirty="0">
                <a:latin typeface="Baskerville Old Face" panose="02020602080505020303" pitchFamily="18" charset="0"/>
              </a:rPr>
              <a:t> </a:t>
            </a:r>
            <a:r>
              <a:rPr lang="en-US" dirty="0" smtClean="0">
                <a:latin typeface="Baskerville Old Face" panose="02020602080505020303" pitchFamily="18" charset="0"/>
              </a:rPr>
              <a:t>data. In </a:t>
            </a:r>
            <a:r>
              <a:rPr lang="en-US" dirty="0">
                <a:latin typeface="Baskerville Old Face" panose="02020602080505020303" pitchFamily="18" charset="0"/>
              </a:rPr>
              <a:t>Proceedings of the 10th International Conference on Ubiquitous Computing, </a:t>
            </a:r>
            <a:r>
              <a:rPr lang="en-US" dirty="0" err="1">
                <a:latin typeface="Baskerville Old Face" panose="02020602080505020303" pitchFamily="18" charset="0"/>
              </a:rPr>
              <a:t>UbiComp</a:t>
            </a:r>
            <a:r>
              <a:rPr lang="en-US" dirty="0">
                <a:latin typeface="Baskerville Old Face" panose="02020602080505020303" pitchFamily="18" charset="0"/>
              </a:rPr>
              <a:t> </a:t>
            </a:r>
            <a:r>
              <a:rPr lang="en-US" dirty="0" smtClean="0">
                <a:latin typeface="Baskerville Old Face" panose="02020602080505020303" pitchFamily="18" charset="0"/>
              </a:rPr>
              <a:t>’08, pages </a:t>
            </a:r>
            <a:r>
              <a:rPr lang="en-US" dirty="0">
                <a:latin typeface="Baskerville Old Face" panose="02020602080505020303" pitchFamily="18" charset="0"/>
              </a:rPr>
              <a:t>312–321, New York, NY, USA, 2008. ACM.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Manasa Jm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487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6098" y="478972"/>
            <a:ext cx="113807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6"/>
            </a:pPr>
            <a:r>
              <a:rPr lang="en-US" dirty="0" smtClean="0">
                <a:latin typeface="Baskerville Old Face" panose="02020602080505020303" pitchFamily="18" charset="0"/>
              </a:rPr>
              <a:t>Y</a:t>
            </a:r>
            <a:r>
              <a:rPr lang="en-US" dirty="0">
                <a:latin typeface="Baskerville Old Face" panose="02020602080505020303" pitchFamily="18" charset="0"/>
              </a:rPr>
              <a:t>. Zheng, Q. Li, Y. Chen, X. </a:t>
            </a:r>
            <a:r>
              <a:rPr lang="en-US" dirty="0" err="1">
                <a:latin typeface="Baskerville Old Face" panose="02020602080505020303" pitchFamily="18" charset="0"/>
              </a:rPr>
              <a:t>Xie</a:t>
            </a:r>
            <a:r>
              <a:rPr lang="en-US" dirty="0">
                <a:latin typeface="Baskerville Old Face" panose="02020602080505020303" pitchFamily="18" charset="0"/>
              </a:rPr>
              <a:t>, and W.-Y. Ma. Understanding mobility based on </a:t>
            </a:r>
            <a:r>
              <a:rPr lang="en-US" dirty="0" smtClean="0">
                <a:latin typeface="Baskerville Old Face" panose="02020602080505020303" pitchFamily="18" charset="0"/>
              </a:rPr>
              <a:t>GPS data. In </a:t>
            </a:r>
            <a:r>
              <a:rPr lang="en-US" dirty="0">
                <a:latin typeface="Baskerville Old Face" panose="02020602080505020303" pitchFamily="18" charset="0"/>
              </a:rPr>
              <a:t>Proceedings of the 10th international conference on Ubiquitous computing, pages </a:t>
            </a:r>
            <a:r>
              <a:rPr lang="en-US" dirty="0" smtClean="0">
                <a:latin typeface="Baskerville Old Face" panose="02020602080505020303" pitchFamily="18" charset="0"/>
              </a:rPr>
              <a:t>312–321, Seoul</a:t>
            </a:r>
            <a:r>
              <a:rPr lang="en-US" dirty="0">
                <a:latin typeface="Baskerville Old Face" panose="02020602080505020303" pitchFamily="18" charset="0"/>
              </a:rPr>
              <a:t>, South Korea, September 21 - 24, 2008. ACM.</a:t>
            </a:r>
          </a:p>
          <a:p>
            <a:pPr marL="342900" indent="-342900">
              <a:buFont typeface="+mj-lt"/>
              <a:buAutoNum type="arabicPeriod" startAt="26"/>
            </a:pPr>
            <a:r>
              <a:rPr lang="en-US" dirty="0" smtClean="0">
                <a:latin typeface="Baskerville Old Face" panose="02020602080505020303" pitchFamily="18" charset="0"/>
              </a:rPr>
              <a:t>Y</a:t>
            </a:r>
            <a:r>
              <a:rPr lang="en-US" dirty="0">
                <a:latin typeface="Baskerville Old Face" panose="02020602080505020303" pitchFamily="18" charset="0"/>
              </a:rPr>
              <a:t>. Zheng and X. </a:t>
            </a:r>
            <a:r>
              <a:rPr lang="en-US" dirty="0" err="1">
                <a:latin typeface="Baskerville Old Face" panose="02020602080505020303" pitchFamily="18" charset="0"/>
              </a:rPr>
              <a:t>Xie</a:t>
            </a:r>
            <a:r>
              <a:rPr lang="en-US" dirty="0">
                <a:latin typeface="Baskerville Old Face" panose="02020602080505020303" pitchFamily="18" charset="0"/>
              </a:rPr>
              <a:t>. Learning travel recommendations from user-generated </a:t>
            </a:r>
            <a:r>
              <a:rPr lang="en-US" dirty="0" smtClean="0">
                <a:latin typeface="Baskerville Old Face" panose="02020602080505020303" pitchFamily="18" charset="0"/>
              </a:rPr>
              <a:t>GPS </a:t>
            </a:r>
            <a:r>
              <a:rPr lang="en-US" dirty="0">
                <a:latin typeface="Baskerville Old Face" panose="02020602080505020303" pitchFamily="18" charset="0"/>
              </a:rPr>
              <a:t>traces. </a:t>
            </a:r>
            <a:r>
              <a:rPr lang="en-US" dirty="0" smtClean="0">
                <a:latin typeface="Baskerville Old Face" panose="02020602080505020303" pitchFamily="18" charset="0"/>
              </a:rPr>
              <a:t>ACM Transactions </a:t>
            </a:r>
            <a:r>
              <a:rPr lang="en-US" dirty="0">
                <a:latin typeface="Baskerville Old Face" panose="02020602080505020303" pitchFamily="18" charset="0"/>
              </a:rPr>
              <a:t>on Intelligent Systems and Technology (TIST), 2(1):2, 2011.</a:t>
            </a:r>
          </a:p>
          <a:p>
            <a:pPr marL="342900" indent="-342900">
              <a:buFont typeface="+mj-lt"/>
              <a:buAutoNum type="arabicPeriod" startAt="26"/>
            </a:pPr>
            <a:r>
              <a:rPr lang="en-US" dirty="0" smtClean="0">
                <a:latin typeface="Baskerville Old Face" panose="02020602080505020303" pitchFamily="18" charset="0"/>
              </a:rPr>
              <a:t>Y</a:t>
            </a:r>
            <a:r>
              <a:rPr lang="en-US" dirty="0">
                <a:latin typeface="Baskerville Old Face" panose="02020602080505020303" pitchFamily="18" charset="0"/>
              </a:rPr>
              <a:t>. Zheng, X. </a:t>
            </a:r>
            <a:r>
              <a:rPr lang="en-US" dirty="0" err="1">
                <a:latin typeface="Baskerville Old Face" panose="02020602080505020303" pitchFamily="18" charset="0"/>
              </a:rPr>
              <a:t>Xie</a:t>
            </a:r>
            <a:r>
              <a:rPr lang="en-US" dirty="0">
                <a:latin typeface="Baskerville Old Face" panose="02020602080505020303" pitchFamily="18" charset="0"/>
              </a:rPr>
              <a:t>, and W.-Y. Ma. </a:t>
            </a:r>
            <a:r>
              <a:rPr lang="en-US" dirty="0" err="1">
                <a:latin typeface="Baskerville Old Face" panose="02020602080505020303" pitchFamily="18" charset="0"/>
              </a:rPr>
              <a:t>Geolife</a:t>
            </a:r>
            <a:r>
              <a:rPr lang="en-US" dirty="0">
                <a:latin typeface="Baskerville Old Face" panose="02020602080505020303" pitchFamily="18" charset="0"/>
              </a:rPr>
              <a:t>: A collaborative social networking service among </a:t>
            </a:r>
            <a:r>
              <a:rPr lang="en-US" dirty="0" smtClean="0">
                <a:latin typeface="Baskerville Old Face" panose="02020602080505020303" pitchFamily="18" charset="0"/>
              </a:rPr>
              <a:t>user, location </a:t>
            </a:r>
            <a:r>
              <a:rPr lang="en-US" dirty="0">
                <a:latin typeface="Baskerville Old Face" panose="02020602080505020303" pitchFamily="18" charset="0"/>
              </a:rPr>
              <a:t>and trajectory. IEEE Data Eng. Bull., 33(2):32–39, 2010.</a:t>
            </a:r>
          </a:p>
          <a:p>
            <a:pPr marL="342900" indent="-342900">
              <a:buFont typeface="+mj-lt"/>
              <a:buAutoNum type="arabicPeriod" startAt="26"/>
            </a:pPr>
            <a:r>
              <a:rPr lang="en-US" dirty="0" smtClean="0">
                <a:latin typeface="Baskerville Old Face" panose="02020602080505020303" pitchFamily="18" charset="0"/>
              </a:rPr>
              <a:t>Y</a:t>
            </a:r>
            <a:r>
              <a:rPr lang="en-US" dirty="0">
                <a:latin typeface="Baskerville Old Face" panose="02020602080505020303" pitchFamily="18" charset="0"/>
              </a:rPr>
              <a:t>. Zheng, L. Zhang, X. </a:t>
            </a:r>
            <a:r>
              <a:rPr lang="en-US" dirty="0" err="1">
                <a:latin typeface="Baskerville Old Face" panose="02020602080505020303" pitchFamily="18" charset="0"/>
              </a:rPr>
              <a:t>Xie</a:t>
            </a:r>
            <a:r>
              <a:rPr lang="en-US" dirty="0">
                <a:latin typeface="Baskerville Old Face" panose="02020602080505020303" pitchFamily="18" charset="0"/>
              </a:rPr>
              <a:t>, and W.-Y. Ma. Mining interesting locations and travel </a:t>
            </a:r>
            <a:r>
              <a:rPr lang="en-US" dirty="0" smtClean="0">
                <a:latin typeface="Baskerville Old Face" panose="02020602080505020303" pitchFamily="18" charset="0"/>
              </a:rPr>
              <a:t>sequences from GPS </a:t>
            </a:r>
            <a:r>
              <a:rPr lang="en-US" dirty="0">
                <a:latin typeface="Baskerville Old Face" panose="02020602080505020303" pitchFamily="18" charset="0"/>
              </a:rPr>
              <a:t>trajectories. In Proceedings of the 18th international conference on World wide </a:t>
            </a:r>
            <a:r>
              <a:rPr lang="en-US" dirty="0" smtClean="0">
                <a:latin typeface="Baskerville Old Face" panose="02020602080505020303" pitchFamily="18" charset="0"/>
              </a:rPr>
              <a:t>web, pages </a:t>
            </a:r>
            <a:r>
              <a:rPr lang="en-US" dirty="0">
                <a:latin typeface="Baskerville Old Face" panose="02020602080505020303" pitchFamily="18" charset="0"/>
              </a:rPr>
              <a:t>791–800, Madrid, Spain, April 20 - 24, 2009. ACM.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Manasa Jm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26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www.ace-clipart.com/clipart/misc_clipart/city1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467" y="2356338"/>
            <a:ext cx="1106659" cy="82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6449705" y="2356338"/>
            <a:ext cx="5437494" cy="362113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6" name="Picture 14" descr="http://images.clipartpanda.com/family-car-clipart-tt-square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761" y="4521674"/>
            <a:ext cx="1097136" cy="84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youmustbetrippin.com/wp-content/uploads/2014/12/4968009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75"/>
          <a:stretch/>
        </p:blipFill>
        <p:spPr bwMode="auto">
          <a:xfrm>
            <a:off x="7734274" y="2612715"/>
            <a:ext cx="973320" cy="854690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Problem Definition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80268"/>
            <a:ext cx="10058400" cy="4023360"/>
          </a:xfrm>
        </p:spPr>
        <p:txBody>
          <a:bodyPr/>
          <a:lstStyle/>
          <a:p>
            <a:r>
              <a:rPr lang="en-US" dirty="0" smtClean="0"/>
              <a:t>Mobility Summary of an individual define the frequent paths taken by the user.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20839" y="3629461"/>
            <a:ext cx="1364566" cy="689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GPS Traces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855743" y="3967086"/>
            <a:ext cx="618977" cy="140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://www.clipartsfree.net/vector/large/ftkblackbox_Vector_Clipar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24" y="3073787"/>
            <a:ext cx="1786597" cy="178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90314" y="4802421"/>
            <a:ext cx="203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Mobility Summary framework 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cxnSp>
        <p:nvCxnSpPr>
          <p:cNvPr id="11" name="Straight Arrow Connector 10"/>
          <p:cNvCxnSpPr>
            <a:stCxn id="3074" idx="3"/>
          </p:cNvCxnSpPr>
          <p:nvPr/>
        </p:nvCxnSpPr>
        <p:spPr>
          <a:xfrm>
            <a:off x="5303521" y="3967086"/>
            <a:ext cx="865163" cy="14067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www.clker.com/cliparts/o/n/1/V/h/f/house-m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774" y="3446590"/>
            <a:ext cx="769054" cy="79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urved Connector 16"/>
          <p:cNvCxnSpPr>
            <a:stCxn id="3076" idx="3"/>
            <a:endCxn id="3078" idx="1"/>
          </p:cNvCxnSpPr>
          <p:nvPr/>
        </p:nvCxnSpPr>
        <p:spPr>
          <a:xfrm flipV="1">
            <a:off x="7232828" y="2771336"/>
            <a:ext cx="3317639" cy="1071674"/>
          </a:xfrm>
          <a:prstGeom prst="curvedConnector3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 descr="http://images.clipartpanda.com/cinema-clipart-di7jgyG5T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793" y="5026117"/>
            <a:ext cx="1276053" cy="84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urved Connector 24"/>
          <p:cNvCxnSpPr/>
          <p:nvPr/>
        </p:nvCxnSpPr>
        <p:spPr>
          <a:xfrm>
            <a:off x="7232828" y="3954080"/>
            <a:ext cx="3096965" cy="1741869"/>
          </a:xfrm>
          <a:prstGeom prst="curvedConnector3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734274" y="6006322"/>
            <a:ext cx="323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Mobility Summary of a user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902061" y="3210942"/>
            <a:ext cx="243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.</a:t>
            </a:r>
            <a:endParaRPr lang="en-US" sz="4000" dirty="0"/>
          </a:p>
        </p:txBody>
      </p:sp>
      <p:sp>
        <p:nvSpPr>
          <p:cNvPr id="39" name="TextBox 38"/>
          <p:cNvSpPr txBox="1"/>
          <p:nvPr/>
        </p:nvSpPr>
        <p:spPr>
          <a:xfrm>
            <a:off x="10891979" y="3643906"/>
            <a:ext cx="24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.</a:t>
            </a:r>
            <a:endParaRPr lang="en-US" sz="3600" dirty="0"/>
          </a:p>
        </p:txBody>
      </p:sp>
      <p:sp>
        <p:nvSpPr>
          <p:cNvPr id="40" name="TextBox 39"/>
          <p:cNvSpPr txBox="1"/>
          <p:nvPr/>
        </p:nvSpPr>
        <p:spPr>
          <a:xfrm>
            <a:off x="10871815" y="4042194"/>
            <a:ext cx="24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.</a:t>
            </a:r>
            <a:endParaRPr lang="en-US" sz="3600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4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44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whsbradford.org/wp-content/uploads/2011/10/colleg-path-clip-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456" y="3428438"/>
            <a:ext cx="2476500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Motivation 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Mobility Summary represents the movement pattern of a user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Queries on the mobility of a person need not deal with all the trajectories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Provides as an abstraction to the user’s movement.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Baskerville Old Face" panose="02020602080505020303" pitchFamily="18" charset="0"/>
              </a:rPr>
              <a:t>Queries based on mobility summary include - </a:t>
            </a:r>
          </a:p>
        </p:txBody>
      </p:sp>
      <p:pic>
        <p:nvPicPr>
          <p:cNvPr id="4100" name="Picture 4" descr="http://thumbs.dreamstime.com/z/coffee-shop-1675634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43"/>
          <a:stretch/>
        </p:blipFill>
        <p:spPr bwMode="auto">
          <a:xfrm>
            <a:off x="1533380" y="3766273"/>
            <a:ext cx="1739996" cy="162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3552" y="5463701"/>
            <a:ext cx="337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Baskerville Old Face" panose="02020602080505020303" pitchFamily="18" charset="0"/>
              </a:rPr>
              <a:t>Users who frequently pass through a given place ( ex- Coffee shop)</a:t>
            </a:r>
            <a:endParaRPr lang="en-US" i="1" dirty="0">
              <a:latin typeface="Baskerville Old Face" panose="0202060208050502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11857" y="5599410"/>
            <a:ext cx="337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Baskerville Old Face" panose="02020602080505020303" pitchFamily="18" charset="0"/>
              </a:rPr>
              <a:t>Next path prediction </a:t>
            </a:r>
            <a:endParaRPr lang="en-US" i="1" dirty="0">
              <a:latin typeface="Baskerville Old Face" panose="02020602080505020303" pitchFamily="18" charset="0"/>
            </a:endParaRPr>
          </a:p>
        </p:txBody>
      </p:sp>
      <p:pic>
        <p:nvPicPr>
          <p:cNvPr id="4104" name="Picture 8" descr="http://thumbs.dreamstime.com/z/outlier-different-minority-response-statistical-anomaly-skew-res-sign-held-one-unique-red-man-crowd-to-illustrate-one-as-3743505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4"/>
          <a:stretch/>
        </p:blipFill>
        <p:spPr bwMode="auto">
          <a:xfrm>
            <a:off x="8238978" y="3738137"/>
            <a:ext cx="2037836" cy="184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030309" y="5727194"/>
            <a:ext cx="337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Baskerville Old Face" panose="02020602080505020303" pitchFamily="18" charset="0"/>
              </a:rPr>
              <a:t>Anomaly Detection </a:t>
            </a:r>
            <a:endParaRPr lang="en-US" i="1" dirty="0">
              <a:latin typeface="Baskerville Old Face" panose="020206020805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0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Objectives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5571965"/>
              </p:ext>
            </p:extLst>
          </p:nvPr>
        </p:nvGraphicFramePr>
        <p:xfrm>
          <a:off x="1096963" y="1846263"/>
          <a:ext cx="1028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9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Literature Survey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07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473476"/>
              </p:ext>
            </p:extLst>
          </p:nvPr>
        </p:nvGraphicFramePr>
        <p:xfrm>
          <a:off x="2847927" y="223907"/>
          <a:ext cx="889859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667"/>
                <a:gridCol w="4399195"/>
                <a:gridCol w="2859734"/>
              </a:tblGrid>
              <a:tr h="34467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Authors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Work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Contribution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</a:tr>
              <a:tr h="603185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Li, Zheng et</a:t>
                      </a:r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 al.</a:t>
                      </a:r>
                    </a:p>
                    <a:p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2008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Mining user similarity based on location history -</a:t>
                      </a:r>
                      <a:r>
                        <a:rPr lang="en-US" sz="1800" b="0" i="1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SIGSPATIAL</a:t>
                      </a:r>
                      <a:endParaRPr lang="en-US" i="1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Algorithm</a:t>
                      </a:r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 for Stay point detection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</a:tr>
              <a:tr h="603185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Zheng and </a:t>
                      </a:r>
                      <a:r>
                        <a:rPr lang="en-US" dirty="0" err="1" smtClean="0">
                          <a:latin typeface="Baskerville Old Face" panose="02020602080505020303" pitchFamily="18" charset="0"/>
                        </a:rPr>
                        <a:t>Xie</a:t>
                      </a:r>
                      <a:endParaRPr lang="en-US" dirty="0" smtClean="0">
                        <a:latin typeface="Baskerville Old Face" panose="02020602080505020303" pitchFamily="18" charset="0"/>
                      </a:endParaRPr>
                    </a:p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2011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Learning travel recommendations from user-generated GPS traces- </a:t>
                      </a:r>
                      <a:r>
                        <a:rPr lang="en-US" sz="1800" b="0" i="1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TIST</a:t>
                      </a:r>
                      <a:endParaRPr lang="en-US" i="1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Uses of stay point to define a trip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</a:tr>
              <a:tr h="504009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Yu Zheng</a:t>
                      </a:r>
                    </a:p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2015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Trajectory Data Mining: An Overview- </a:t>
                      </a:r>
                      <a:r>
                        <a:rPr lang="en-US" i="1" dirty="0" smtClean="0">
                          <a:latin typeface="Baskerville Old Face" panose="02020602080505020303" pitchFamily="18" charset="0"/>
                        </a:rPr>
                        <a:t>TIST</a:t>
                      </a:r>
                      <a:endParaRPr lang="en-US" i="1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Trajectory segmentation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hevron 4"/>
          <p:cNvSpPr/>
          <p:nvPr/>
        </p:nvSpPr>
        <p:spPr>
          <a:xfrm>
            <a:off x="28133" y="223907"/>
            <a:ext cx="2693182" cy="9911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Trajectory Preprocessing</a:t>
            </a:r>
            <a:endParaRPr lang="en-US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008279"/>
              </p:ext>
            </p:extLst>
          </p:nvPr>
        </p:nvGraphicFramePr>
        <p:xfrm>
          <a:off x="2847927" y="2879830"/>
          <a:ext cx="8898596" cy="2936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667"/>
                <a:gridCol w="4039776"/>
                <a:gridCol w="3219153"/>
              </a:tblGrid>
              <a:tr h="37630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Authors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Work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Contribution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</a:tr>
              <a:tr h="603185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Berndt</a:t>
                      </a:r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 et al.</a:t>
                      </a:r>
                    </a:p>
                    <a:p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1996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Finding patterns in time series-  </a:t>
                      </a:r>
                      <a:r>
                        <a:rPr lang="en-US" sz="1800" b="0" i="1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AAAI</a:t>
                      </a:r>
                      <a:endParaRPr lang="en-US" i="1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Introduced</a:t>
                      </a:r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 Dynamic Time Warping similarity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</a:tr>
              <a:tr h="504009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Chen et</a:t>
                      </a:r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 al.</a:t>
                      </a:r>
                    </a:p>
                    <a:p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2005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Robust and fast similarity search for moving object trajectories - </a:t>
                      </a:r>
                      <a:r>
                        <a:rPr lang="en-US" sz="1800" b="0" i="1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SIGMOD</a:t>
                      </a:r>
                      <a:endParaRPr lang="en-US" i="1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Introduced</a:t>
                      </a:r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 Edit Distances on Real Sequences(EDR) similarity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</a:tr>
              <a:tr h="504009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Chen et</a:t>
                      </a:r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 al.</a:t>
                      </a:r>
                    </a:p>
                    <a:p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2004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On the marriage of LP-norms and edit distance- </a:t>
                      </a:r>
                      <a:r>
                        <a:rPr lang="en-US" sz="1800" b="0" i="1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VLDB</a:t>
                      </a:r>
                      <a:endParaRPr lang="en-US" i="1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Introduced Edit</a:t>
                      </a:r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 Distance with Real Penalty(ERP) similarity 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</a:tr>
              <a:tr h="504009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Wang et al</a:t>
                      </a:r>
                    </a:p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2013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An effectiveness study on trajectory similarity measures - </a:t>
                      </a:r>
                      <a:r>
                        <a:rPr lang="en-US" sz="1800" b="0" i="1" u="none" strike="noStrike" kern="1200" baseline="0" dirty="0" smtClean="0">
                          <a:solidFill>
                            <a:schemeClr val="dk1"/>
                          </a:solidFill>
                          <a:latin typeface="Baskerville Old Face" panose="02020602080505020303" pitchFamily="18" charset="0"/>
                          <a:ea typeface="+mn-ea"/>
                          <a:cs typeface="+mn-cs"/>
                        </a:rPr>
                        <a:t>ADC</a:t>
                      </a:r>
                      <a:endParaRPr lang="en-US" i="1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Baskerville Old Face" panose="02020602080505020303" pitchFamily="18" charset="0"/>
                        </a:rPr>
                        <a:t>Comparison</a:t>
                      </a:r>
                      <a:r>
                        <a:rPr lang="en-US" baseline="0" dirty="0" smtClean="0">
                          <a:latin typeface="Baskerville Old Face" panose="02020602080505020303" pitchFamily="18" charset="0"/>
                        </a:rPr>
                        <a:t> of six widely used similarity measures</a:t>
                      </a:r>
                      <a:endParaRPr lang="en-US" dirty="0">
                        <a:latin typeface="Baskerville Old Face" panose="02020602080505020303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Chevron 9"/>
          <p:cNvSpPr/>
          <p:nvPr/>
        </p:nvSpPr>
        <p:spPr>
          <a:xfrm>
            <a:off x="28133" y="2879830"/>
            <a:ext cx="2693182" cy="9911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Trajectory Similarity Analysis</a:t>
            </a:r>
            <a:endParaRPr lang="en-US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59785"/>
            <a:ext cx="1842868" cy="365125"/>
          </a:xfrm>
        </p:spPr>
        <p:txBody>
          <a:bodyPr/>
          <a:lstStyle/>
          <a:p>
            <a:r>
              <a:rPr lang="en-US" dirty="0" smtClean="0"/>
              <a:t>Manasa </a:t>
            </a:r>
            <a:r>
              <a:rPr lang="en-US" dirty="0" err="1" smtClean="0"/>
              <a:t>Jm</a:t>
            </a:r>
            <a:endParaRPr lang="en-US" dirty="0"/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3824517" y="6486434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M.S First Seminar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2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1"/>
</p:tagLst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5532</TotalTime>
  <Words>3070</Words>
  <Application>Microsoft Office PowerPoint</Application>
  <PresentationFormat>Widescreen</PresentationFormat>
  <Paragraphs>422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Baskerville Old Face</vt:lpstr>
      <vt:lpstr>Calibri</vt:lpstr>
      <vt:lpstr>Calibri Light</vt:lpstr>
      <vt:lpstr>NimbusRomNo9L-Regu</vt:lpstr>
      <vt:lpstr>NimbusRomNo9L-ReguItal</vt:lpstr>
      <vt:lpstr>Symbol</vt:lpstr>
      <vt:lpstr>Retrospect</vt:lpstr>
      <vt:lpstr>Spatio-temporal Mobility Summary using Location Traces</vt:lpstr>
      <vt:lpstr>Overview </vt:lpstr>
      <vt:lpstr>Introduction</vt:lpstr>
      <vt:lpstr>PowerPoint Presentation</vt:lpstr>
      <vt:lpstr>Problem Definition</vt:lpstr>
      <vt:lpstr>Motivation </vt:lpstr>
      <vt:lpstr>Objectives</vt:lpstr>
      <vt:lpstr>Literature Survey</vt:lpstr>
      <vt:lpstr>PowerPoint Presentation</vt:lpstr>
      <vt:lpstr>PowerPoint Presentation</vt:lpstr>
      <vt:lpstr>Work Done</vt:lpstr>
      <vt:lpstr>Trajectory Preprocessing</vt:lpstr>
      <vt:lpstr>Trajectory </vt:lpstr>
      <vt:lpstr>Trajectory Cut</vt:lpstr>
      <vt:lpstr>Normalization</vt:lpstr>
      <vt:lpstr>Trajectory Similarity Analysis</vt:lpstr>
      <vt:lpstr>Trajectory Similarity: Dynamic Time Warping (DTW)</vt:lpstr>
      <vt:lpstr>DTW: Computation using Dynamic Programming</vt:lpstr>
      <vt:lpstr>Proposed Method: Motivation</vt:lpstr>
      <vt:lpstr>Proposed Method </vt:lpstr>
      <vt:lpstr>Trajectory Clustering</vt:lpstr>
      <vt:lpstr>Hierarchical Clustering</vt:lpstr>
      <vt:lpstr>Finding the optimal number of Clusters </vt:lpstr>
      <vt:lpstr>Optimal Cluster No. – Heuristic Explained…</vt:lpstr>
      <vt:lpstr>Experimentation</vt:lpstr>
      <vt:lpstr>Comparisons with DTW Similarity</vt:lpstr>
      <vt:lpstr>Comparisons with DTW Similarity</vt:lpstr>
      <vt:lpstr>Comparisons with DTW Similarity</vt:lpstr>
      <vt:lpstr>Experimentation</vt:lpstr>
      <vt:lpstr>Dataset</vt:lpstr>
      <vt:lpstr>PowerPoint Presentation</vt:lpstr>
      <vt:lpstr>PowerPoint Presentation</vt:lpstr>
      <vt:lpstr>Conclusion</vt:lpstr>
      <vt:lpstr>Conclusion</vt:lpstr>
      <vt:lpstr>Future Work</vt:lpstr>
      <vt:lpstr>Thank You!</vt:lpstr>
      <vt:lpstr>References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Spatio-Temporal Mobility Signatures for People Movement</dc:title>
  <dc:creator>Manasa</dc:creator>
  <cp:lastModifiedBy>Manasa</cp:lastModifiedBy>
  <cp:revision>83</cp:revision>
  <dcterms:created xsi:type="dcterms:W3CDTF">2015-10-28T08:52:58Z</dcterms:created>
  <dcterms:modified xsi:type="dcterms:W3CDTF">2015-12-22T18:13:03Z</dcterms:modified>
</cp:coreProperties>
</file>